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72" r:id="rId2"/>
    <p:sldId id="257" r:id="rId3"/>
    <p:sldId id="258" r:id="rId4"/>
    <p:sldId id="264" r:id="rId5"/>
    <p:sldId id="269" r:id="rId6"/>
    <p:sldId id="265" r:id="rId7"/>
    <p:sldId id="271" r:id="rId8"/>
    <p:sldId id="267" r:id="rId9"/>
    <p:sldId id="270" r:id="rId10"/>
    <p:sldId id="266" r:id="rId11"/>
    <p:sldId id="26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6058"/>
  </p:normalViewPr>
  <p:slideViewPr>
    <p:cSldViewPr snapToGrid="0" snapToObjects="1">
      <p:cViewPr varScale="1">
        <p:scale>
          <a:sx n="122" d="100"/>
          <a:sy n="122" d="100"/>
        </p:scale>
        <p:origin x="744"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595FFA-7378-4F44-AB57-A51243C8EE2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395E991C-0FCD-0B40-8525-8A9FE5FEF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1F8DEE82-59AC-9B47-B4CA-D4806F5840B1}"/>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A2A3A948-A69F-114A-A0DA-50F0A90CE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EFD3C8-34E1-3D48-9B2C-ABAAD9B342B4}"/>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519071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F41BC1-A609-934A-96F9-0478D14576D0}"/>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E4DFF2C0-889D-5C44-ABB8-77D698B5FEBB}"/>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885F4770-61E5-C74F-9754-4574C52240BF}"/>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B9D6FF7E-DCFC-1D49-9368-CF86E917F6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C55C5D-89ED-0F4A-AE05-072CE8AD058A}"/>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2012419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0385B0-A4A5-CD42-B84C-A2B16FE4F51D}"/>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FC535723-72C5-7649-8E23-98570184086B}"/>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A7FDA65-7033-8442-8400-7537D8B22451}"/>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1CB3DE15-6C3E-6D4E-AB82-88C97EF71B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0CD4A0-8A68-0F43-B5D5-9A2B909539B6}"/>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26006973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614BD-74B4-E84F-805C-967B52944A00}"/>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2AF83C34-1479-434A-8BBD-EA5445CDD81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0C62F69-E990-2347-8C29-24FE146868DE}"/>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1E2F0165-6547-654A-B4A7-7C6E072CFC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8D1136-6DAE-6D40-9CE0-DEFAFB149DE1}"/>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63325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4B31B-9999-F14F-BD79-A033926CCCDA}"/>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A10FD6A6-D1F1-9940-BA01-AA2C7FD2B77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6E61DAB-06AC-3444-B01F-0398623117B1}"/>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E0BA3384-15E6-2C42-A55F-9938EED8C9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E234A0-D8BD-2D48-A808-3B679BC5EBE7}"/>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1652948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0B021-BD74-9446-A998-CFA3E8E45AA5}"/>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7746E305-A9B2-2A46-BDAB-F32DFE0430B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43FD2C59-A3E5-5F48-840D-BA1926F0405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6C0CFFB-DC42-814A-A61B-783C5582AF74}"/>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6" name="Footer Placeholder 5">
            <a:extLst>
              <a:ext uri="{FF2B5EF4-FFF2-40B4-BE49-F238E27FC236}">
                <a16:creationId xmlns:a16="http://schemas.microsoft.com/office/drawing/2014/main" id="{A2C8F525-59FD-F646-8F40-C5F2C0C4CC2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8D69EE-F39D-DD46-A09B-53447E0FB777}"/>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1202404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5141C-0923-C745-860F-C9A987D01EB3}"/>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E10E463A-8BBC-6D41-82F6-C25D223D745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E8C32C3E-E43F-CE4D-B1B7-EA9B9AA339F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BAD24040-4514-FA4B-86B9-07D361AE22E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6968A76-F415-404A-90EB-06AB93DE8063}"/>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BC40D762-F92A-B948-B8DA-F4FF0E0FD597}"/>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8" name="Footer Placeholder 7">
            <a:extLst>
              <a:ext uri="{FF2B5EF4-FFF2-40B4-BE49-F238E27FC236}">
                <a16:creationId xmlns:a16="http://schemas.microsoft.com/office/drawing/2014/main" id="{B65AB34B-D726-0244-99BD-085C23CBD6A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7B44F6B-B87D-5D4D-92A7-C7D25BAF5DCE}"/>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1414342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34578-2DF2-AE4D-B58C-7F7BAB9C5E0C}"/>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843AE602-D159-C043-9E8C-87AE5DD00633}"/>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4" name="Footer Placeholder 3">
            <a:extLst>
              <a:ext uri="{FF2B5EF4-FFF2-40B4-BE49-F238E27FC236}">
                <a16:creationId xmlns:a16="http://schemas.microsoft.com/office/drawing/2014/main" id="{8D085379-D84A-F141-9814-638A250EAB7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CAB1A4-1096-6440-8135-ED2C64AD9F14}"/>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9005993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43765A-6823-5241-B280-5E0182FD34BC}"/>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3" name="Footer Placeholder 2">
            <a:extLst>
              <a:ext uri="{FF2B5EF4-FFF2-40B4-BE49-F238E27FC236}">
                <a16:creationId xmlns:a16="http://schemas.microsoft.com/office/drawing/2014/main" id="{AB0C2467-C536-2A43-A163-9863FB8C5E2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ADC642A-0B9B-6C4C-8EC1-6A5F4A9B3DF3}"/>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33754335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A22DFC-FE5D-D343-B539-C6ED44D08ED2}"/>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1EAFD83D-4283-A64D-A446-4FBD22D11C4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B3631357-0122-2A4C-865D-FFE01E05A47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2159209-94D8-194C-A580-7586A70A8654}"/>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6" name="Footer Placeholder 5">
            <a:extLst>
              <a:ext uri="{FF2B5EF4-FFF2-40B4-BE49-F238E27FC236}">
                <a16:creationId xmlns:a16="http://schemas.microsoft.com/office/drawing/2014/main" id="{52FE25EA-7E5E-5646-AFBE-445B8BB829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086318-7640-ED4F-955E-11C3C0DD436F}"/>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1864492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D7FAD-AC58-1D46-8360-EA1CAE03CEAA}"/>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DA27AEA7-F063-DF40-8239-5713DA192E8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1F789C9-ADE6-8048-AB46-0777EC50E1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E259D5AC-B00F-EF49-8AEE-D9DAE2A63AA3}"/>
              </a:ext>
            </a:extLst>
          </p:cNvPr>
          <p:cNvSpPr>
            <a:spLocks noGrp="1"/>
          </p:cNvSpPr>
          <p:nvPr>
            <p:ph type="dt" sz="half" idx="10"/>
          </p:nvPr>
        </p:nvSpPr>
        <p:spPr/>
        <p:txBody>
          <a:bodyPr/>
          <a:lstStyle/>
          <a:p>
            <a:fld id="{58405DAE-8819-5440-BD84-A081AA7FAF28}" type="datetimeFigureOut">
              <a:rPr lang="en-US" smtClean="0"/>
              <a:t>6/21/21</a:t>
            </a:fld>
            <a:endParaRPr lang="en-US"/>
          </a:p>
        </p:txBody>
      </p:sp>
      <p:sp>
        <p:nvSpPr>
          <p:cNvPr id="6" name="Footer Placeholder 5">
            <a:extLst>
              <a:ext uri="{FF2B5EF4-FFF2-40B4-BE49-F238E27FC236}">
                <a16:creationId xmlns:a16="http://schemas.microsoft.com/office/drawing/2014/main" id="{678E5210-D186-3B41-90EE-EDD2F1C718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B51A08-024E-9541-A581-38DC1E57D9B6}"/>
              </a:ext>
            </a:extLst>
          </p:cNvPr>
          <p:cNvSpPr>
            <a:spLocks noGrp="1"/>
          </p:cNvSpPr>
          <p:nvPr>
            <p:ph type="sldNum" sz="quarter" idx="12"/>
          </p:nvPr>
        </p:nvSpPr>
        <p:spPr/>
        <p:txBody>
          <a:bodyPr/>
          <a:lstStyle/>
          <a:p>
            <a:fld id="{BC473656-E170-5648-8F82-4468E298D595}" type="slidenum">
              <a:rPr lang="en-US" smtClean="0"/>
              <a:t>‹#›</a:t>
            </a:fld>
            <a:endParaRPr lang="en-US"/>
          </a:p>
        </p:txBody>
      </p:sp>
    </p:spTree>
    <p:extLst>
      <p:ext uri="{BB962C8B-B14F-4D97-AF65-F5344CB8AC3E}">
        <p14:creationId xmlns:p14="http://schemas.microsoft.com/office/powerpoint/2010/main" val="241983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525E6E-A313-FA4B-B692-77C2F67A0B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2700F067-9B61-2240-9D38-9BA978FCB77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70CF5494-7BDD-A34B-860A-1E79489451E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05DAE-8819-5440-BD84-A081AA7FAF28}" type="datetimeFigureOut">
              <a:rPr lang="en-US" smtClean="0"/>
              <a:t>6/21/21</a:t>
            </a:fld>
            <a:endParaRPr lang="en-US"/>
          </a:p>
        </p:txBody>
      </p:sp>
      <p:sp>
        <p:nvSpPr>
          <p:cNvPr id="5" name="Footer Placeholder 4">
            <a:extLst>
              <a:ext uri="{FF2B5EF4-FFF2-40B4-BE49-F238E27FC236}">
                <a16:creationId xmlns:a16="http://schemas.microsoft.com/office/drawing/2014/main" id="{36E09555-BBE6-6B43-8391-DBB21A6A8E0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F679A6D-23BC-B448-B9E6-4A43C12272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C473656-E170-5648-8F82-4468E298D595}" type="slidenum">
              <a:rPr lang="en-US" smtClean="0"/>
              <a:t>‹#›</a:t>
            </a:fld>
            <a:endParaRPr lang="en-US"/>
          </a:p>
        </p:txBody>
      </p:sp>
    </p:spTree>
    <p:extLst>
      <p:ext uri="{BB962C8B-B14F-4D97-AF65-F5344CB8AC3E}">
        <p14:creationId xmlns:p14="http://schemas.microsoft.com/office/powerpoint/2010/main" val="33291042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fiona@carnivalarts.org,uk" TargetMode="Externa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hyperlink" Target="https://www.carnivalarts.org.uk/post/how-to-make-a-steel-pan-carnival-head-piece" TargetMode="External"/><Relationship Id="rId7" Type="http://schemas.openxmlformats.org/officeDocument/2006/relationships/image" Target="../media/image3.png"/><Relationship Id="rId2" Type="http://schemas.openxmlformats.org/officeDocument/2006/relationships/hyperlink" Target="https://www.mahoganycarnival.com/how-to-make-a-windrush-hat/" TargetMode="Externa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mailto:fiona@carnivalarts.org,uk"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1.xml"/><Relationship Id="rId1" Type="http://schemas.openxmlformats.org/officeDocument/2006/relationships/video" Target="https://www.youtube.com/embed/i7yP-yN2hpA?feature=oembed" TargetMode="Externa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slideLayout" Target="../slideLayouts/slideLayout2.xml"/><Relationship Id="rId1" Type="http://schemas.openxmlformats.org/officeDocument/2006/relationships/video" Target="https://www.youtube.com/embed/xTUNAuTJvyw?feature=oembed" TargetMode="External"/><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xml"/><Relationship Id="rId1" Type="http://schemas.openxmlformats.org/officeDocument/2006/relationships/video" Target="https://www.youtube.com/embed/aXxSVx-pUCg?feature=oembed" TargetMode="Externa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hyperlink" Target="https://vimeo.com/copperwheatfilms" TargetMode="External"/><Relationship Id="rId2" Type="http://schemas.openxmlformats.org/officeDocument/2006/relationships/slideLayout" Target="../slideLayouts/slideLayout1.xml"/><Relationship Id="rId1" Type="http://schemas.openxmlformats.org/officeDocument/2006/relationships/video" Target="https://player.vimeo.com/video/274452492?app_id=122963" TargetMode="External"/><Relationship Id="rId5" Type="http://schemas.openxmlformats.org/officeDocument/2006/relationships/image" Target="../media/image16.jpeg"/><Relationship Id="rId4" Type="http://schemas.openxmlformats.org/officeDocument/2006/relationships/image" Target="../media/image15.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F86AB73-2C8C-794F-B865-19F9A1D009AD}"/>
              </a:ext>
            </a:extLst>
          </p:cNvPr>
          <p:cNvSpPr>
            <a:spLocks noGrp="1"/>
          </p:cNvSpPr>
          <p:nvPr>
            <p:ph idx="1"/>
          </p:nvPr>
        </p:nvSpPr>
        <p:spPr>
          <a:xfrm>
            <a:off x="1107142" y="2008505"/>
            <a:ext cx="9479896" cy="4351338"/>
          </a:xfrm>
        </p:spPr>
        <p:txBody>
          <a:bodyPr>
            <a:normAutofit fontScale="85000" lnSpcReduction="20000"/>
          </a:bodyPr>
          <a:lstStyle/>
          <a:p>
            <a:pPr marL="0" indent="0">
              <a:buNone/>
            </a:pPr>
            <a:r>
              <a:rPr lang="en-US" sz="4000" dirty="0">
                <a:solidFill>
                  <a:schemeClr val="accent1">
                    <a:lumMod val="75000"/>
                  </a:schemeClr>
                </a:solidFill>
              </a:rPr>
              <a:t>The Windrush Generation KS2</a:t>
            </a:r>
          </a:p>
          <a:p>
            <a:pPr marL="0" indent="0">
              <a:buNone/>
            </a:pPr>
            <a:endParaRPr lang="en-US" dirty="0"/>
          </a:p>
          <a:p>
            <a:pPr marL="0" indent="0">
              <a:buNone/>
            </a:pPr>
            <a:r>
              <a:rPr lang="en-US" altLang="en-US" b="1" dirty="0">
                <a:solidFill>
                  <a:srgbClr val="000000"/>
                </a:solidFill>
                <a:latin typeface="Calibri" panose="020F0502020204030204" pitchFamily="34" charset="0"/>
              </a:rPr>
              <a:t>Embedded video</a:t>
            </a:r>
            <a:r>
              <a:rPr lang="en-US" altLang="en-US" dirty="0">
                <a:solidFill>
                  <a:srgbClr val="000000"/>
                </a:solidFill>
                <a:latin typeface="Calibri" panose="020F0502020204030204" pitchFamily="34" charset="0"/>
              </a:rPr>
              <a:t> - to enable you to play the video please make sure you are connected to the internet, click 'enable content' at the top right of the document,               </a:t>
            </a:r>
          </a:p>
          <a:p>
            <a:pPr marL="0" indent="0">
              <a:buNone/>
            </a:pPr>
            <a:endParaRPr lang="en-US" altLang="en-US" dirty="0">
              <a:solidFill>
                <a:srgbClr val="000000"/>
              </a:solidFill>
              <a:latin typeface="Calibri" panose="020F0502020204030204" pitchFamily="34" charset="0"/>
            </a:endParaRPr>
          </a:p>
          <a:p>
            <a:pPr marL="0" indent="0">
              <a:buNone/>
            </a:pPr>
            <a:r>
              <a:rPr lang="en-US" altLang="en-US" dirty="0">
                <a:solidFill>
                  <a:srgbClr val="000000"/>
                </a:solidFill>
                <a:latin typeface="Calibri" panose="020F0502020204030204" pitchFamily="34" charset="0"/>
              </a:rPr>
              <a:t>then click the play button in the middle of the video window.</a:t>
            </a:r>
          </a:p>
          <a:p>
            <a:pPr marL="0" indent="0">
              <a:buNone/>
            </a:pPr>
            <a:endParaRPr lang="en-US" altLang="en-US" dirty="0">
              <a:solidFill>
                <a:srgbClr val="000000"/>
              </a:solidFill>
              <a:latin typeface="Calibri" panose="020F0502020204030204" pitchFamily="34" charset="0"/>
            </a:endParaRPr>
          </a:p>
          <a:p>
            <a:pPr marL="0" indent="0">
              <a:buNone/>
            </a:pPr>
            <a:r>
              <a:rPr lang="en-US" b="1" dirty="0"/>
              <a:t>Share your activities - </a:t>
            </a:r>
            <a:r>
              <a:rPr lang="en-US" dirty="0"/>
              <a:t>we would love to share on our social media what you have made, your thoughts of Luton Carnival and any messages to our Windrush Generation in Luton.</a:t>
            </a:r>
          </a:p>
          <a:p>
            <a:pPr marL="0" indent="0">
              <a:buNone/>
            </a:pPr>
            <a:r>
              <a:rPr lang="en-US" dirty="0"/>
              <a:t>Please share images, videos and comments via </a:t>
            </a:r>
            <a:r>
              <a:rPr lang="en-US" dirty="0">
                <a:hlinkClick r:id="rId2"/>
              </a:rPr>
              <a:t>fiona@carnivalarts.org,uk</a:t>
            </a:r>
            <a:endParaRPr lang="en-US" dirty="0"/>
          </a:p>
          <a:p>
            <a:pPr marL="0" indent="0">
              <a:buNone/>
            </a:pPr>
            <a:endParaRPr lang="en-US" altLang="en-US" b="1" dirty="0">
              <a:latin typeface="Arial" panose="020B0604020202020204" pitchFamily="34" charset="0"/>
            </a:endParaRPr>
          </a:p>
          <a:p>
            <a:pPr marL="0" indent="0">
              <a:buNone/>
            </a:pPr>
            <a:endParaRPr lang="en-US" dirty="0"/>
          </a:p>
        </p:txBody>
      </p:sp>
      <p:pic>
        <p:nvPicPr>
          <p:cNvPr id="7" name="Picture 6">
            <a:extLst>
              <a:ext uri="{FF2B5EF4-FFF2-40B4-BE49-F238E27FC236}">
                <a16:creationId xmlns:a16="http://schemas.microsoft.com/office/drawing/2014/main" id="{0A959EDB-6DE4-3A44-88F5-FF377587D5FD}"/>
              </a:ext>
            </a:extLst>
          </p:cNvPr>
          <p:cNvPicPr>
            <a:picLocks noChangeAspect="1"/>
          </p:cNvPicPr>
          <p:nvPr/>
        </p:nvPicPr>
        <p:blipFill>
          <a:blip r:embed="rId3"/>
          <a:stretch>
            <a:fillRect/>
          </a:stretch>
        </p:blipFill>
        <p:spPr>
          <a:xfrm>
            <a:off x="8954748" y="4016057"/>
            <a:ext cx="968957" cy="557530"/>
          </a:xfrm>
          <a:prstGeom prst="rect">
            <a:avLst/>
          </a:prstGeom>
        </p:spPr>
      </p:pic>
      <p:pic>
        <p:nvPicPr>
          <p:cNvPr id="9" name="Picture 8">
            <a:extLst>
              <a:ext uri="{FF2B5EF4-FFF2-40B4-BE49-F238E27FC236}">
                <a16:creationId xmlns:a16="http://schemas.microsoft.com/office/drawing/2014/main" id="{4A0F78E7-D7B2-6048-94EE-7BDC9EB33EFC}"/>
              </a:ext>
            </a:extLst>
          </p:cNvPr>
          <p:cNvPicPr/>
          <p:nvPr/>
        </p:nvPicPr>
        <p:blipFill rotWithShape="1">
          <a:blip r:embed="rId4" cstate="print">
            <a:extLst>
              <a:ext uri="{28A0092B-C50C-407E-A947-70E740481C1C}">
                <a14:useLocalDpi xmlns:a14="http://schemas.microsoft.com/office/drawing/2010/main" val="0"/>
              </a:ext>
            </a:extLst>
          </a:blip>
          <a:srcRect l="59748" b="41831"/>
          <a:stretch/>
        </p:blipFill>
        <p:spPr bwMode="auto">
          <a:xfrm>
            <a:off x="2820058" y="3500440"/>
            <a:ext cx="834390" cy="557530"/>
          </a:xfrm>
          <a:prstGeom prst="rect">
            <a:avLst/>
          </a:prstGeom>
          <a:ln>
            <a:noFill/>
          </a:ln>
          <a:extLst>
            <a:ext uri="{53640926-AAD7-44D8-BBD7-CCE9431645EC}">
              <a14:shadowObscured xmlns:a14="http://schemas.microsoft.com/office/drawing/2010/main"/>
            </a:ext>
          </a:extLst>
        </p:spPr>
      </p:pic>
      <p:pic>
        <p:nvPicPr>
          <p:cNvPr id="11" name="Picture 10" descr="Logo, company name&#10;&#10;Description automatically generated">
            <a:extLst>
              <a:ext uri="{FF2B5EF4-FFF2-40B4-BE49-F238E27FC236}">
                <a16:creationId xmlns:a16="http://schemas.microsoft.com/office/drawing/2014/main" id="{0A00A45B-19DA-274E-9B1B-C6230318FDC5}"/>
              </a:ext>
            </a:extLst>
          </p:cNvPr>
          <p:cNvPicPr/>
          <p:nvPr/>
        </p:nvPicPr>
        <p:blipFill rotWithShape="1">
          <a:blip r:embed="rId5">
            <a:extLst>
              <a:ext uri="{28A0092B-C50C-407E-A947-70E740481C1C}">
                <a14:useLocalDpi xmlns:a14="http://schemas.microsoft.com/office/drawing/2010/main" val="0"/>
              </a:ext>
            </a:extLst>
          </a:blip>
          <a:srcRect l="6612" t="9851" r="8362" b="14651"/>
          <a:stretch/>
        </p:blipFill>
        <p:spPr bwMode="auto">
          <a:xfrm>
            <a:off x="1107142" y="498157"/>
            <a:ext cx="3140447" cy="120205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557317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28280A1-5C1E-BF4E-A8D4-6550BE660313}"/>
              </a:ext>
            </a:extLst>
          </p:cNvPr>
          <p:cNvCxnSpPr>
            <a:cxnSpLocks/>
          </p:cNvCxnSpPr>
          <p:nvPr/>
        </p:nvCxnSpPr>
        <p:spPr>
          <a:xfrm>
            <a:off x="0" y="1088260"/>
            <a:ext cx="12192000"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12" name="Title 1">
            <a:extLst>
              <a:ext uri="{FF2B5EF4-FFF2-40B4-BE49-F238E27FC236}">
                <a16:creationId xmlns:a16="http://schemas.microsoft.com/office/drawing/2014/main" id="{D3229A37-964F-3C43-AFE1-0CF2F8DB9F7E}"/>
              </a:ext>
            </a:extLst>
          </p:cNvPr>
          <p:cNvSpPr txBox="1">
            <a:spLocks/>
          </p:cNvSpPr>
          <p:nvPr/>
        </p:nvSpPr>
        <p:spPr>
          <a:xfrm>
            <a:off x="2597728" y="316451"/>
            <a:ext cx="3651865"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Luton Carnival Roots</a:t>
            </a:r>
          </a:p>
        </p:txBody>
      </p:sp>
      <p:sp>
        <p:nvSpPr>
          <p:cNvPr id="13" name="Rectangle 4">
            <a:extLst>
              <a:ext uri="{FF2B5EF4-FFF2-40B4-BE49-F238E27FC236}">
                <a16:creationId xmlns:a16="http://schemas.microsoft.com/office/drawing/2014/main" id="{6CE78D69-9268-5049-BE90-E6B440DD4D86}"/>
              </a:ext>
            </a:extLst>
          </p:cNvPr>
          <p:cNvSpPr/>
          <p:nvPr/>
        </p:nvSpPr>
        <p:spPr>
          <a:xfrm>
            <a:off x="3243261" y="2176521"/>
            <a:ext cx="8301038" cy="3416320"/>
          </a:xfrm>
          <a:prstGeom prst="rect">
            <a:avLst/>
          </a:prstGeom>
          <a:noFill/>
          <a:ln>
            <a:noFill/>
            <a:prstDash val="solid"/>
          </a:ln>
        </p:spPr>
        <p:txBody>
          <a:bodyPr vert="horz" wrap="square" lIns="0" tIns="0" rIns="0" bIns="0" anchor="t" anchorCtr="0" compatLnSpc="1">
            <a:spAutoFit/>
          </a:bodyPr>
          <a:lstStyle/>
          <a:p>
            <a:r>
              <a:rPr lang="en-GB" sz="2800" dirty="0"/>
              <a:t>What has changed about parades in Luton since 1964?</a:t>
            </a:r>
          </a:p>
          <a:p>
            <a:endParaRPr lang="en-GB" sz="2800" dirty="0"/>
          </a:p>
          <a:p>
            <a:r>
              <a:rPr lang="en-GB" sz="2800" dirty="0"/>
              <a:t>What has stayed the same?</a:t>
            </a:r>
          </a:p>
          <a:p>
            <a:endParaRPr lang="en-GB" sz="2800" dirty="0"/>
          </a:p>
          <a:p>
            <a:r>
              <a:rPr lang="en-GB" sz="2800" dirty="0"/>
              <a:t>How important to Luton are the cultural influences brought by the Windrush Generation?</a:t>
            </a:r>
            <a:br>
              <a:rPr lang="en-GB" dirty="0"/>
            </a:br>
            <a:endParaRPr lang="en-GB" dirty="0"/>
          </a:p>
          <a:p>
            <a:pPr rtl="0">
              <a:spcBef>
                <a:spcPts val="0"/>
              </a:spcBef>
              <a:spcAft>
                <a:spcPts val="0"/>
              </a:spcAft>
            </a:pPr>
            <a:br>
              <a:rPr lang="en-GB" b="0" dirty="0">
                <a:effectLst/>
              </a:rPr>
            </a:br>
            <a:endParaRPr lang="en-GB" b="0" dirty="0">
              <a:effectLst/>
            </a:endParaRPr>
          </a:p>
        </p:txBody>
      </p:sp>
      <p:sp>
        <p:nvSpPr>
          <p:cNvPr id="8" name="TextBox 7">
            <a:extLst>
              <a:ext uri="{FF2B5EF4-FFF2-40B4-BE49-F238E27FC236}">
                <a16:creationId xmlns:a16="http://schemas.microsoft.com/office/drawing/2014/main" id="{6864AA97-D26E-EE4A-B4A5-1C14A3DA1C62}"/>
              </a:ext>
            </a:extLst>
          </p:cNvPr>
          <p:cNvSpPr txBox="1"/>
          <p:nvPr/>
        </p:nvSpPr>
        <p:spPr>
          <a:xfrm>
            <a:off x="2269864" y="6508276"/>
            <a:ext cx="4027618" cy="215444"/>
          </a:xfrm>
          <a:prstGeom prst="rect">
            <a:avLst/>
          </a:prstGeom>
          <a:noFill/>
        </p:spPr>
        <p:txBody>
          <a:bodyPr wrap="square" rtlCol="0">
            <a:spAutoFit/>
          </a:bodyPr>
          <a:lstStyle/>
          <a:p>
            <a:r>
              <a:rPr lang="en-GB" sz="800" dirty="0"/>
              <a:t>St Kitts, Nevis &amp; Friends Carnival Group, Luton International Carnival 2019</a:t>
            </a:r>
            <a:endParaRPr lang="en-US" sz="800" dirty="0"/>
          </a:p>
        </p:txBody>
      </p:sp>
      <p:pic>
        <p:nvPicPr>
          <p:cNvPr id="4" name="Picture 3">
            <a:extLst>
              <a:ext uri="{FF2B5EF4-FFF2-40B4-BE49-F238E27FC236}">
                <a16:creationId xmlns:a16="http://schemas.microsoft.com/office/drawing/2014/main" id="{483C2D2B-FCDE-AB47-9389-687B3CF022C3}"/>
              </a:ext>
            </a:extLst>
          </p:cNvPr>
          <p:cNvPicPr>
            <a:picLocks noChangeAspect="1"/>
          </p:cNvPicPr>
          <p:nvPr/>
        </p:nvPicPr>
        <p:blipFill rotWithShape="1">
          <a:blip r:embed="rId2"/>
          <a:srcRect l="32262" r="45813"/>
          <a:stretch/>
        </p:blipFill>
        <p:spPr>
          <a:xfrm>
            <a:off x="0" y="0"/>
            <a:ext cx="2253075" cy="6858000"/>
          </a:xfrm>
          <a:prstGeom prst="rect">
            <a:avLst/>
          </a:prstGeom>
        </p:spPr>
      </p:pic>
    </p:spTree>
    <p:extLst>
      <p:ext uri="{BB962C8B-B14F-4D97-AF65-F5344CB8AC3E}">
        <p14:creationId xmlns:p14="http://schemas.microsoft.com/office/powerpoint/2010/main" val="2323769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fade">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4" end="4"/>
                                            </p:txEl>
                                          </p:spTgt>
                                        </p:tgtEl>
                                        <p:attrNameLst>
                                          <p:attrName>style.visibility</p:attrName>
                                        </p:attrNameLst>
                                      </p:cBhvr>
                                      <p:to>
                                        <p:strVal val="visible"/>
                                      </p:to>
                                    </p:set>
                                    <p:animEffect transition="in" filter="fade">
                                      <p:cBhvr>
                                        <p:cTn id="17" dur="500"/>
                                        <p:tgtEl>
                                          <p:spTgt spid="1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
                                            <p:txEl>
                                              <p:pRg st="5" end="5"/>
                                            </p:txEl>
                                          </p:spTgt>
                                        </p:tgtEl>
                                        <p:attrNameLst>
                                          <p:attrName>style.visibility</p:attrName>
                                        </p:attrNameLst>
                                      </p:cBhvr>
                                      <p:to>
                                        <p:strVal val="visible"/>
                                      </p:to>
                                    </p:set>
                                    <p:animEffect transition="in" filter="fade">
                                      <p:cBhvr>
                                        <p:cTn id="22"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403B9-5D73-5349-8BDA-A6A3CFC04D39}"/>
              </a:ext>
            </a:extLst>
          </p:cNvPr>
          <p:cNvSpPr txBox="1">
            <a:spLocks/>
          </p:cNvSpPr>
          <p:nvPr/>
        </p:nvSpPr>
        <p:spPr>
          <a:xfrm>
            <a:off x="639759" y="321263"/>
            <a:ext cx="4407091"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Carnival Costume Activity</a:t>
            </a:r>
          </a:p>
        </p:txBody>
      </p:sp>
      <p:cxnSp>
        <p:nvCxnSpPr>
          <p:cNvPr id="7" name="Straight Connector 6">
            <a:extLst>
              <a:ext uri="{FF2B5EF4-FFF2-40B4-BE49-F238E27FC236}">
                <a16:creationId xmlns:a16="http://schemas.microsoft.com/office/drawing/2014/main" id="{728280A1-5C1E-BF4E-A8D4-6550BE660313}"/>
              </a:ext>
            </a:extLst>
          </p:cNvPr>
          <p:cNvCxnSpPr>
            <a:cxnSpLocks/>
          </p:cNvCxnSpPr>
          <p:nvPr/>
        </p:nvCxnSpPr>
        <p:spPr>
          <a:xfrm>
            <a:off x="0" y="1088260"/>
            <a:ext cx="12192000"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9" name="Rectangle 4">
            <a:extLst>
              <a:ext uri="{FF2B5EF4-FFF2-40B4-BE49-F238E27FC236}">
                <a16:creationId xmlns:a16="http://schemas.microsoft.com/office/drawing/2014/main" id="{1C058AA6-E47D-F341-921F-9D6F929A6373}"/>
              </a:ext>
            </a:extLst>
          </p:cNvPr>
          <p:cNvSpPr/>
          <p:nvPr/>
        </p:nvSpPr>
        <p:spPr>
          <a:xfrm>
            <a:off x="4469308" y="1285793"/>
            <a:ext cx="7416965" cy="1107996"/>
          </a:xfrm>
          <a:prstGeom prst="rect">
            <a:avLst/>
          </a:prstGeom>
          <a:noFill/>
          <a:ln>
            <a:noFill/>
            <a:prstDash val="solid"/>
          </a:ln>
        </p:spPr>
        <p:txBody>
          <a:bodyPr vert="horz" wrap="square" lIns="0" tIns="0" rIns="0" bIns="0" anchor="t" anchorCtr="0" compatLnSpc="1">
            <a:spAutoFit/>
          </a:bodyPr>
          <a:lstStyle/>
          <a:p>
            <a:br>
              <a:rPr lang="en-GB" dirty="0"/>
            </a:br>
            <a:endParaRPr lang="en-GB" dirty="0"/>
          </a:p>
          <a:p>
            <a:pPr rtl="0">
              <a:spcBef>
                <a:spcPts val="0"/>
              </a:spcBef>
              <a:spcAft>
                <a:spcPts val="0"/>
              </a:spcAft>
            </a:pPr>
            <a:br>
              <a:rPr lang="en-GB" b="0" dirty="0">
                <a:effectLst/>
              </a:rPr>
            </a:br>
            <a:endParaRPr lang="en-GB" b="0" dirty="0">
              <a:effectLst/>
            </a:endParaRPr>
          </a:p>
        </p:txBody>
      </p:sp>
      <p:sp>
        <p:nvSpPr>
          <p:cNvPr id="8" name="TextBox 7">
            <a:extLst>
              <a:ext uri="{FF2B5EF4-FFF2-40B4-BE49-F238E27FC236}">
                <a16:creationId xmlns:a16="http://schemas.microsoft.com/office/drawing/2014/main" id="{F0126199-C766-6644-A8F3-BD27BE17F7B2}"/>
              </a:ext>
            </a:extLst>
          </p:cNvPr>
          <p:cNvSpPr txBox="1"/>
          <p:nvPr/>
        </p:nvSpPr>
        <p:spPr>
          <a:xfrm>
            <a:off x="1027524" y="1878888"/>
            <a:ext cx="8944815" cy="3693319"/>
          </a:xfrm>
          <a:prstGeom prst="rect">
            <a:avLst/>
          </a:prstGeom>
          <a:noFill/>
        </p:spPr>
        <p:txBody>
          <a:bodyPr wrap="square" rtlCol="0">
            <a:spAutoFit/>
          </a:bodyPr>
          <a:lstStyle/>
          <a:p>
            <a:r>
              <a:rPr lang="en-US" dirty="0"/>
              <a:t>How to make a Windrush headdress Mahogany Carnival Arts</a:t>
            </a:r>
          </a:p>
          <a:p>
            <a:endParaRPr lang="en-US" dirty="0"/>
          </a:p>
          <a:p>
            <a:r>
              <a:rPr lang="en-US" dirty="0">
                <a:hlinkClick r:id="rId2"/>
              </a:rPr>
              <a:t>https://www.mahoganycarnival.com/how-to-make-a-windrush-hat/</a:t>
            </a:r>
            <a:endParaRPr lang="en-US" dirty="0"/>
          </a:p>
          <a:p>
            <a:endParaRPr lang="en-US" dirty="0"/>
          </a:p>
          <a:p>
            <a:r>
              <a:rPr lang="en-US" dirty="0"/>
              <a:t>How to make a steelpan headdress with UKCCA</a:t>
            </a:r>
          </a:p>
          <a:p>
            <a:r>
              <a:rPr lang="en-US" dirty="0">
                <a:hlinkClick r:id="rId3"/>
              </a:rPr>
              <a:t>https://www.carnivalarts.org.uk/post/how-to-make-a-steel-pan-carnival-head-piece</a:t>
            </a:r>
            <a:endParaRPr lang="en-US" dirty="0"/>
          </a:p>
          <a:p>
            <a:endParaRPr lang="en-US" dirty="0"/>
          </a:p>
          <a:p>
            <a:endParaRPr lang="en-US" dirty="0"/>
          </a:p>
          <a:p>
            <a:r>
              <a:rPr lang="en-US" dirty="0"/>
              <a:t>We would love to share on our social media what you have made, your thoughts of Luton Carnival and any messages to our Windrush Generation in Luton.</a:t>
            </a:r>
          </a:p>
          <a:p>
            <a:endParaRPr lang="en-US" dirty="0"/>
          </a:p>
          <a:p>
            <a:r>
              <a:rPr lang="en-US" dirty="0"/>
              <a:t>Please share images, videos and comments via </a:t>
            </a:r>
            <a:r>
              <a:rPr lang="en-US" dirty="0">
                <a:hlinkClick r:id="rId4"/>
              </a:rPr>
              <a:t>fiona@carnivalarts.org,uk</a:t>
            </a:r>
            <a:endParaRPr lang="en-US" dirty="0"/>
          </a:p>
          <a:p>
            <a:endParaRPr lang="en-US" dirty="0"/>
          </a:p>
        </p:txBody>
      </p:sp>
      <p:pic>
        <p:nvPicPr>
          <p:cNvPr id="6" name="Picture 5">
            <a:extLst>
              <a:ext uri="{FF2B5EF4-FFF2-40B4-BE49-F238E27FC236}">
                <a16:creationId xmlns:a16="http://schemas.microsoft.com/office/drawing/2014/main" id="{AAA0094D-E8CD-9C47-868B-CC741B9B761F}"/>
              </a:ext>
            </a:extLst>
          </p:cNvPr>
          <p:cNvPicPr/>
          <p:nvPr/>
        </p:nvPicPr>
        <p:blipFill>
          <a:blip r:embed="rId5">
            <a:extLst>
              <a:ext uri="{28A0092B-C50C-407E-A947-70E740481C1C}">
                <a14:useLocalDpi xmlns:a14="http://schemas.microsoft.com/office/drawing/2010/main" val="0"/>
              </a:ext>
            </a:extLst>
          </a:blip>
          <a:stretch>
            <a:fillRect/>
          </a:stretch>
        </p:blipFill>
        <p:spPr>
          <a:xfrm>
            <a:off x="6765536" y="5940365"/>
            <a:ext cx="535738" cy="497742"/>
          </a:xfrm>
          <a:prstGeom prst="rect">
            <a:avLst/>
          </a:prstGeom>
        </p:spPr>
      </p:pic>
      <p:pic>
        <p:nvPicPr>
          <p:cNvPr id="10" name="Picture 9">
            <a:extLst>
              <a:ext uri="{FF2B5EF4-FFF2-40B4-BE49-F238E27FC236}">
                <a16:creationId xmlns:a16="http://schemas.microsoft.com/office/drawing/2014/main" id="{B5C0F191-1ADA-D24D-BF3B-093AED8C0D16}"/>
              </a:ext>
            </a:extLst>
          </p:cNvPr>
          <p:cNvPicPr/>
          <p:nvPr/>
        </p:nvPicPr>
        <p:blipFill rotWithShape="1">
          <a:blip r:embed="rId6">
            <a:extLst>
              <a:ext uri="{28A0092B-C50C-407E-A947-70E740481C1C}">
                <a14:useLocalDpi xmlns:a14="http://schemas.microsoft.com/office/drawing/2010/main" val="0"/>
              </a:ext>
            </a:extLst>
          </a:blip>
          <a:srcRect l="61836" r="23538" b="13992"/>
          <a:stretch/>
        </p:blipFill>
        <p:spPr>
          <a:xfrm>
            <a:off x="7375150" y="5718483"/>
            <a:ext cx="1773819" cy="843096"/>
          </a:xfrm>
          <a:prstGeom prst="rect">
            <a:avLst/>
          </a:prstGeom>
        </p:spPr>
      </p:pic>
      <p:pic>
        <p:nvPicPr>
          <p:cNvPr id="11" name="Picture 10" descr="Logo, company name&#10;&#10;Description automatically generated">
            <a:extLst>
              <a:ext uri="{FF2B5EF4-FFF2-40B4-BE49-F238E27FC236}">
                <a16:creationId xmlns:a16="http://schemas.microsoft.com/office/drawing/2014/main" id="{7ED91D24-8679-144C-A8B1-020E979F9FCF}"/>
              </a:ext>
            </a:extLst>
          </p:cNvPr>
          <p:cNvPicPr/>
          <p:nvPr/>
        </p:nvPicPr>
        <p:blipFill rotWithShape="1">
          <a:blip r:embed="rId7">
            <a:extLst>
              <a:ext uri="{28A0092B-C50C-407E-A947-70E740481C1C}">
                <a14:useLocalDpi xmlns:a14="http://schemas.microsoft.com/office/drawing/2010/main" val="0"/>
              </a:ext>
            </a:extLst>
          </a:blip>
          <a:srcRect l="6612" t="9851" r="8362" b="14651"/>
          <a:stretch/>
        </p:blipFill>
        <p:spPr bwMode="auto">
          <a:xfrm>
            <a:off x="1048533" y="5769740"/>
            <a:ext cx="1633270" cy="625160"/>
          </a:xfrm>
          <a:prstGeom prst="rect">
            <a:avLst/>
          </a:prstGeom>
          <a:ln>
            <a:noFill/>
          </a:ln>
          <a:extLst>
            <a:ext uri="{53640926-AAD7-44D8-BBD7-CCE9431645EC}">
              <a14:shadowObscured xmlns:a14="http://schemas.microsoft.com/office/drawing/2010/main"/>
            </a:ext>
          </a:extLst>
        </p:spPr>
      </p:pic>
      <p:pic>
        <p:nvPicPr>
          <p:cNvPr id="12" name="Picture 11">
            <a:extLst>
              <a:ext uri="{FF2B5EF4-FFF2-40B4-BE49-F238E27FC236}">
                <a16:creationId xmlns:a16="http://schemas.microsoft.com/office/drawing/2014/main" id="{B53ADD3A-BC28-4D46-A111-86797A4CD134}"/>
              </a:ext>
            </a:extLst>
          </p:cNvPr>
          <p:cNvPicPr/>
          <p:nvPr/>
        </p:nvPicPr>
        <p:blipFill rotWithShape="1">
          <a:blip r:embed="rId6">
            <a:extLst>
              <a:ext uri="{28A0092B-C50C-407E-A947-70E740481C1C}">
                <a14:useLocalDpi xmlns:a14="http://schemas.microsoft.com/office/drawing/2010/main" val="0"/>
              </a:ext>
            </a:extLst>
          </a:blip>
          <a:srcRect l="93642" r="1969" b="13992"/>
          <a:stretch/>
        </p:blipFill>
        <p:spPr>
          <a:xfrm>
            <a:off x="3570652" y="5526152"/>
            <a:ext cx="742221" cy="1175622"/>
          </a:xfrm>
          <a:prstGeom prst="rect">
            <a:avLst/>
          </a:prstGeom>
        </p:spPr>
      </p:pic>
      <p:pic>
        <p:nvPicPr>
          <p:cNvPr id="13" name="Picture 12">
            <a:extLst>
              <a:ext uri="{FF2B5EF4-FFF2-40B4-BE49-F238E27FC236}">
                <a16:creationId xmlns:a16="http://schemas.microsoft.com/office/drawing/2014/main" id="{70D2582F-EFDE-3B4C-B043-4FED60861499}"/>
              </a:ext>
            </a:extLst>
          </p:cNvPr>
          <p:cNvPicPr/>
          <p:nvPr/>
        </p:nvPicPr>
        <p:blipFill rotWithShape="1">
          <a:blip r:embed="rId6">
            <a:extLst>
              <a:ext uri="{28A0092B-C50C-407E-A947-70E740481C1C}">
                <a14:useLocalDpi xmlns:a14="http://schemas.microsoft.com/office/drawing/2010/main" val="0"/>
              </a:ext>
            </a:extLst>
          </a:blip>
          <a:srcRect l="76151" r="13958" b="10697"/>
          <a:stretch/>
        </p:blipFill>
        <p:spPr>
          <a:xfrm>
            <a:off x="5300322" y="5644347"/>
            <a:ext cx="1358524" cy="991369"/>
          </a:xfrm>
          <a:prstGeom prst="rect">
            <a:avLst/>
          </a:prstGeom>
        </p:spPr>
      </p:pic>
      <p:pic>
        <p:nvPicPr>
          <p:cNvPr id="14" name="Picture 13">
            <a:extLst>
              <a:ext uri="{FF2B5EF4-FFF2-40B4-BE49-F238E27FC236}">
                <a16:creationId xmlns:a16="http://schemas.microsoft.com/office/drawing/2014/main" id="{E99FF8CC-F7CA-EF46-BF7D-5C6EA3D316E4}"/>
              </a:ext>
            </a:extLst>
          </p:cNvPr>
          <p:cNvPicPr/>
          <p:nvPr/>
        </p:nvPicPr>
        <p:blipFill rotWithShape="1">
          <a:blip r:embed="rId6">
            <a:extLst>
              <a:ext uri="{28A0092B-C50C-407E-A947-70E740481C1C}">
                <a14:useLocalDpi xmlns:a14="http://schemas.microsoft.com/office/drawing/2010/main" val="0"/>
              </a:ext>
            </a:extLst>
          </a:blip>
          <a:srcRect l="85079" r="6331"/>
          <a:stretch/>
        </p:blipFill>
        <p:spPr>
          <a:xfrm>
            <a:off x="4223835" y="5696576"/>
            <a:ext cx="1068387" cy="1005198"/>
          </a:xfrm>
          <a:prstGeom prst="rect">
            <a:avLst/>
          </a:prstGeom>
        </p:spPr>
      </p:pic>
      <p:pic>
        <p:nvPicPr>
          <p:cNvPr id="15" name="Picture 14" descr="Logo, company name&#10;&#10;Description automatically generated">
            <a:extLst>
              <a:ext uri="{FF2B5EF4-FFF2-40B4-BE49-F238E27FC236}">
                <a16:creationId xmlns:a16="http://schemas.microsoft.com/office/drawing/2014/main" id="{23769230-F1BD-F84D-9B71-5B49B8FED61C}"/>
              </a:ext>
            </a:extLst>
          </p:cNvPr>
          <p:cNvPicPr>
            <a:picLocks noChangeAspect="1"/>
          </p:cNvPicPr>
          <p:nvPr/>
        </p:nvPicPr>
        <p:blipFill>
          <a:blip r:embed="rId8"/>
          <a:stretch>
            <a:fillRect/>
          </a:stretch>
        </p:blipFill>
        <p:spPr>
          <a:xfrm>
            <a:off x="2727106" y="5844209"/>
            <a:ext cx="701831" cy="701831"/>
          </a:xfrm>
          <a:prstGeom prst="rect">
            <a:avLst/>
          </a:prstGeom>
        </p:spPr>
      </p:pic>
    </p:spTree>
    <p:extLst>
      <p:ext uri="{BB962C8B-B14F-4D97-AF65-F5344CB8AC3E}">
        <p14:creationId xmlns:p14="http://schemas.microsoft.com/office/powerpoint/2010/main" val="405068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E53AC4-3DDB-BD40-ACD5-F16D6659EB5B}"/>
              </a:ext>
            </a:extLst>
          </p:cNvPr>
          <p:cNvSpPr>
            <a:spLocks noGrp="1"/>
          </p:cNvSpPr>
          <p:nvPr>
            <p:ph type="title"/>
          </p:nvPr>
        </p:nvSpPr>
        <p:spPr>
          <a:xfrm>
            <a:off x="719865" y="5345916"/>
            <a:ext cx="10515600" cy="1325563"/>
          </a:xfrm>
        </p:spPr>
        <p:txBody>
          <a:bodyPr/>
          <a:lstStyle/>
          <a:p>
            <a:pPr algn="ctr"/>
            <a:r>
              <a:rPr lang="en-US" b="1" dirty="0">
                <a:solidFill>
                  <a:schemeClr val="accent1">
                    <a:lumMod val="75000"/>
                  </a:schemeClr>
                </a:solidFill>
              </a:rPr>
              <a:t>The Windrush Generation</a:t>
            </a:r>
          </a:p>
        </p:txBody>
      </p:sp>
      <p:pic>
        <p:nvPicPr>
          <p:cNvPr id="4" name="Picture 3">
            <a:extLst>
              <a:ext uri="{FF2B5EF4-FFF2-40B4-BE49-F238E27FC236}">
                <a16:creationId xmlns:a16="http://schemas.microsoft.com/office/drawing/2014/main" id="{85FDE7B8-0ECA-5A41-A89E-07044C124869}"/>
              </a:ext>
            </a:extLst>
          </p:cNvPr>
          <p:cNvPicPr>
            <a:picLocks noChangeAspect="1"/>
          </p:cNvPicPr>
          <p:nvPr/>
        </p:nvPicPr>
        <p:blipFill rotWithShape="1">
          <a:blip r:embed="rId2"/>
          <a:srcRect b="32394"/>
          <a:stretch/>
        </p:blipFill>
        <p:spPr>
          <a:xfrm>
            <a:off x="0" y="-1"/>
            <a:ext cx="12192000" cy="5500689"/>
          </a:xfrm>
          <a:prstGeom prst="rect">
            <a:avLst/>
          </a:prstGeom>
        </p:spPr>
      </p:pic>
    </p:spTree>
    <p:extLst>
      <p:ext uri="{BB962C8B-B14F-4D97-AF65-F5344CB8AC3E}">
        <p14:creationId xmlns:p14="http://schemas.microsoft.com/office/powerpoint/2010/main" val="1032153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403B9-5D73-5349-8BDA-A6A3CFC04D39}"/>
              </a:ext>
            </a:extLst>
          </p:cNvPr>
          <p:cNvSpPr txBox="1">
            <a:spLocks/>
          </p:cNvSpPr>
          <p:nvPr/>
        </p:nvSpPr>
        <p:spPr>
          <a:xfrm>
            <a:off x="2995613" y="366089"/>
            <a:ext cx="4476750"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The Windrush Generation</a:t>
            </a:r>
          </a:p>
        </p:txBody>
      </p:sp>
      <p:cxnSp>
        <p:nvCxnSpPr>
          <p:cNvPr id="7" name="Straight Connector 6">
            <a:extLst>
              <a:ext uri="{FF2B5EF4-FFF2-40B4-BE49-F238E27FC236}">
                <a16:creationId xmlns:a16="http://schemas.microsoft.com/office/drawing/2014/main" id="{728280A1-5C1E-BF4E-A8D4-6550BE660313}"/>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9" name="Picture 8">
            <a:extLst>
              <a:ext uri="{FF2B5EF4-FFF2-40B4-BE49-F238E27FC236}">
                <a16:creationId xmlns:a16="http://schemas.microsoft.com/office/drawing/2014/main" id="{EA1847B8-C528-E243-AA2F-19AA5D025EE7}"/>
              </a:ext>
            </a:extLst>
          </p:cNvPr>
          <p:cNvPicPr>
            <a:picLocks noChangeAspect="1"/>
          </p:cNvPicPr>
          <p:nvPr/>
        </p:nvPicPr>
        <p:blipFill rotWithShape="1">
          <a:blip r:embed="rId3"/>
          <a:srcRect l="10208" t="262" r="40671" b="-262"/>
          <a:stretch/>
        </p:blipFill>
        <p:spPr>
          <a:xfrm>
            <a:off x="0" y="0"/>
            <a:ext cx="2268968" cy="6876000"/>
          </a:xfrm>
          <a:prstGeom prst="rect">
            <a:avLst/>
          </a:prstGeom>
        </p:spPr>
      </p:pic>
      <p:pic>
        <p:nvPicPr>
          <p:cNvPr id="2" name="Online Media 1" descr="Windrush Lenny Henry -National Tresures Live BBC One">
            <a:hlinkClick r:id="" action="ppaction://media"/>
            <a:extLst>
              <a:ext uri="{FF2B5EF4-FFF2-40B4-BE49-F238E27FC236}">
                <a16:creationId xmlns:a16="http://schemas.microsoft.com/office/drawing/2014/main" id="{C6CC3DB8-6395-B443-8603-712FD13DD874}"/>
              </a:ext>
            </a:extLst>
          </p:cNvPr>
          <p:cNvPicPr>
            <a:picLocks noRot="1" noChangeAspect="1"/>
          </p:cNvPicPr>
          <p:nvPr>
            <a:videoFile r:link="rId1"/>
          </p:nvPr>
        </p:nvPicPr>
        <p:blipFill>
          <a:blip r:embed="rId4"/>
          <a:stretch>
            <a:fillRect/>
          </a:stretch>
        </p:blipFill>
        <p:spPr>
          <a:xfrm>
            <a:off x="3176971" y="1313974"/>
            <a:ext cx="8590784" cy="4853793"/>
          </a:xfrm>
          <a:prstGeom prst="rect">
            <a:avLst/>
          </a:prstGeom>
        </p:spPr>
      </p:pic>
      <p:sp>
        <p:nvSpPr>
          <p:cNvPr id="6" name="TextBox 5">
            <a:extLst>
              <a:ext uri="{FF2B5EF4-FFF2-40B4-BE49-F238E27FC236}">
                <a16:creationId xmlns:a16="http://schemas.microsoft.com/office/drawing/2014/main" id="{287B126A-BD8A-F942-9D26-6A6505917EAD}"/>
              </a:ext>
            </a:extLst>
          </p:cNvPr>
          <p:cNvSpPr txBox="1"/>
          <p:nvPr/>
        </p:nvSpPr>
        <p:spPr>
          <a:xfrm>
            <a:off x="2268968" y="6569625"/>
            <a:ext cx="2657139" cy="215444"/>
          </a:xfrm>
          <a:prstGeom prst="rect">
            <a:avLst/>
          </a:prstGeom>
          <a:noFill/>
        </p:spPr>
        <p:txBody>
          <a:bodyPr wrap="square" rtlCol="0">
            <a:spAutoFit/>
          </a:bodyPr>
          <a:lstStyle/>
          <a:p>
            <a:r>
              <a:rPr lang="en-US" sz="800" dirty="0" err="1"/>
              <a:t>windrushfoundation.com</a:t>
            </a:r>
            <a:endParaRPr lang="en-US" sz="800" dirty="0"/>
          </a:p>
        </p:txBody>
      </p:sp>
      <p:sp>
        <p:nvSpPr>
          <p:cNvPr id="3" name="TextBox 2">
            <a:extLst>
              <a:ext uri="{FF2B5EF4-FFF2-40B4-BE49-F238E27FC236}">
                <a16:creationId xmlns:a16="http://schemas.microsoft.com/office/drawing/2014/main" id="{B22B98AC-36E1-0847-B833-DAA0BDA73B87}"/>
              </a:ext>
            </a:extLst>
          </p:cNvPr>
          <p:cNvSpPr txBox="1"/>
          <p:nvPr/>
        </p:nvSpPr>
        <p:spPr>
          <a:xfrm>
            <a:off x="3176971" y="6189123"/>
            <a:ext cx="3334870" cy="215444"/>
          </a:xfrm>
          <a:prstGeom prst="rect">
            <a:avLst/>
          </a:prstGeom>
          <a:noFill/>
        </p:spPr>
        <p:txBody>
          <a:bodyPr wrap="square" rtlCol="0">
            <a:spAutoFit/>
          </a:bodyPr>
          <a:lstStyle/>
          <a:p>
            <a:r>
              <a:rPr lang="en-GB" sz="800" dirty="0"/>
              <a:t>Windrush Lenny Henry -National Treasures Live BBC One | Windrush70</a:t>
            </a:r>
          </a:p>
        </p:txBody>
      </p:sp>
    </p:spTree>
    <p:extLst>
      <p:ext uri="{BB962C8B-B14F-4D97-AF65-F5344CB8AC3E}">
        <p14:creationId xmlns:p14="http://schemas.microsoft.com/office/powerpoint/2010/main" val="266409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403B9-5D73-5349-8BDA-A6A3CFC04D39}"/>
              </a:ext>
            </a:extLst>
          </p:cNvPr>
          <p:cNvSpPr txBox="1">
            <a:spLocks/>
          </p:cNvSpPr>
          <p:nvPr/>
        </p:nvSpPr>
        <p:spPr>
          <a:xfrm>
            <a:off x="2995613" y="366089"/>
            <a:ext cx="4476750"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The Windrush Generation</a:t>
            </a:r>
          </a:p>
        </p:txBody>
      </p:sp>
      <p:cxnSp>
        <p:nvCxnSpPr>
          <p:cNvPr id="7" name="Straight Connector 6">
            <a:extLst>
              <a:ext uri="{FF2B5EF4-FFF2-40B4-BE49-F238E27FC236}">
                <a16:creationId xmlns:a16="http://schemas.microsoft.com/office/drawing/2014/main" id="{728280A1-5C1E-BF4E-A8D4-6550BE660313}"/>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9" name="Rectangle 4">
            <a:extLst>
              <a:ext uri="{FF2B5EF4-FFF2-40B4-BE49-F238E27FC236}">
                <a16:creationId xmlns:a16="http://schemas.microsoft.com/office/drawing/2014/main" id="{1C058AA6-E47D-F341-921F-9D6F929A6373}"/>
              </a:ext>
            </a:extLst>
          </p:cNvPr>
          <p:cNvSpPr/>
          <p:nvPr/>
        </p:nvSpPr>
        <p:spPr>
          <a:xfrm>
            <a:off x="2995613" y="1477527"/>
            <a:ext cx="8577262" cy="830997"/>
          </a:xfrm>
          <a:prstGeom prst="rect">
            <a:avLst/>
          </a:prstGeom>
          <a:noFill/>
          <a:ln>
            <a:noFill/>
            <a:prstDash val="solid"/>
          </a:ln>
        </p:spPr>
        <p:txBody>
          <a:bodyPr vert="horz" wrap="square" lIns="0" tIns="0" rIns="0" bIns="0" anchor="t" anchorCtr="0" compatLnSpc="1">
            <a:spAutoFit/>
          </a:bodyPr>
          <a:lstStyle/>
          <a:p>
            <a:pPr rtl="0">
              <a:spcBef>
                <a:spcPts val="0"/>
              </a:spcBef>
              <a:spcAft>
                <a:spcPts val="0"/>
              </a:spcAft>
            </a:pPr>
            <a:r>
              <a:rPr lang="en-GB" sz="1800" b="0" i="0" u="none" strike="noStrike" dirty="0">
                <a:solidFill>
                  <a:srgbClr val="000000"/>
                </a:solidFill>
                <a:effectLst/>
                <a:latin typeface="Twinkl" pitchFamily="2" charset="0"/>
              </a:rPr>
              <a:t>The migration of Caribbean workers helped to make Britain a multicultural and a multiracial society. New languages, fashions, foods and ideas were introduced. </a:t>
            </a:r>
            <a:br>
              <a:rPr lang="en-GB" b="0" dirty="0">
                <a:effectLst/>
              </a:rPr>
            </a:br>
            <a:endParaRPr lang="en-GB" b="0" dirty="0">
              <a:effectLst/>
            </a:endParaRPr>
          </a:p>
        </p:txBody>
      </p:sp>
      <p:pic>
        <p:nvPicPr>
          <p:cNvPr id="4" name="Picture 3">
            <a:extLst>
              <a:ext uri="{FF2B5EF4-FFF2-40B4-BE49-F238E27FC236}">
                <a16:creationId xmlns:a16="http://schemas.microsoft.com/office/drawing/2014/main" id="{05B98BEA-ED74-CC4E-A632-142435C663C3}"/>
              </a:ext>
            </a:extLst>
          </p:cNvPr>
          <p:cNvPicPr>
            <a:picLocks noChangeAspect="1"/>
          </p:cNvPicPr>
          <p:nvPr/>
        </p:nvPicPr>
        <p:blipFill>
          <a:blip r:embed="rId2"/>
          <a:stretch>
            <a:fillRect/>
          </a:stretch>
        </p:blipFill>
        <p:spPr>
          <a:xfrm>
            <a:off x="2995613" y="2176521"/>
            <a:ext cx="7934325" cy="4059422"/>
          </a:xfrm>
          <a:prstGeom prst="rect">
            <a:avLst/>
          </a:prstGeom>
        </p:spPr>
      </p:pic>
      <p:pic>
        <p:nvPicPr>
          <p:cNvPr id="13" name="Picture 12">
            <a:extLst>
              <a:ext uri="{FF2B5EF4-FFF2-40B4-BE49-F238E27FC236}">
                <a16:creationId xmlns:a16="http://schemas.microsoft.com/office/drawing/2014/main" id="{AABD877A-D67B-A949-8B4F-7A518A8A01F7}"/>
              </a:ext>
            </a:extLst>
          </p:cNvPr>
          <p:cNvPicPr>
            <a:picLocks noChangeAspect="1"/>
          </p:cNvPicPr>
          <p:nvPr/>
        </p:nvPicPr>
        <p:blipFill rotWithShape="1">
          <a:blip r:embed="rId3"/>
          <a:srcRect l="67084" r="10859"/>
          <a:stretch/>
        </p:blipFill>
        <p:spPr>
          <a:xfrm>
            <a:off x="0" y="0"/>
            <a:ext cx="2268968" cy="6858000"/>
          </a:xfrm>
          <a:prstGeom prst="rect">
            <a:avLst/>
          </a:prstGeom>
        </p:spPr>
      </p:pic>
      <p:sp>
        <p:nvSpPr>
          <p:cNvPr id="8" name="TextBox 7">
            <a:extLst>
              <a:ext uri="{FF2B5EF4-FFF2-40B4-BE49-F238E27FC236}">
                <a16:creationId xmlns:a16="http://schemas.microsoft.com/office/drawing/2014/main" id="{F1458FE9-9053-0448-9999-B07A4909C543}"/>
              </a:ext>
            </a:extLst>
          </p:cNvPr>
          <p:cNvSpPr txBox="1"/>
          <p:nvPr/>
        </p:nvSpPr>
        <p:spPr>
          <a:xfrm>
            <a:off x="2269864" y="6491911"/>
            <a:ext cx="2657139" cy="215444"/>
          </a:xfrm>
          <a:prstGeom prst="rect">
            <a:avLst/>
          </a:prstGeom>
          <a:noFill/>
        </p:spPr>
        <p:txBody>
          <a:bodyPr wrap="square" rtlCol="0">
            <a:spAutoFit/>
          </a:bodyPr>
          <a:lstStyle/>
          <a:p>
            <a:r>
              <a:rPr lang="en-US" sz="800" dirty="0" err="1"/>
              <a:t>windrushfoundation.com</a:t>
            </a:r>
            <a:endParaRPr lang="en-US" sz="800" dirty="0"/>
          </a:p>
        </p:txBody>
      </p:sp>
    </p:spTree>
    <p:extLst>
      <p:ext uri="{BB962C8B-B14F-4D97-AF65-F5344CB8AC3E}">
        <p14:creationId xmlns:p14="http://schemas.microsoft.com/office/powerpoint/2010/main" val="7657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403B9-5D73-5349-8BDA-A6A3CFC04D39}"/>
              </a:ext>
            </a:extLst>
          </p:cNvPr>
          <p:cNvSpPr txBox="1">
            <a:spLocks/>
          </p:cNvSpPr>
          <p:nvPr/>
        </p:nvSpPr>
        <p:spPr>
          <a:xfrm>
            <a:off x="2995613" y="366089"/>
            <a:ext cx="4476750"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The Windrush Generation</a:t>
            </a:r>
          </a:p>
        </p:txBody>
      </p:sp>
      <p:cxnSp>
        <p:nvCxnSpPr>
          <p:cNvPr id="7" name="Straight Connector 6">
            <a:extLst>
              <a:ext uri="{FF2B5EF4-FFF2-40B4-BE49-F238E27FC236}">
                <a16:creationId xmlns:a16="http://schemas.microsoft.com/office/drawing/2014/main" id="{728280A1-5C1E-BF4E-A8D4-6550BE660313}"/>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3" name="Picture 2">
            <a:extLst>
              <a:ext uri="{FF2B5EF4-FFF2-40B4-BE49-F238E27FC236}">
                <a16:creationId xmlns:a16="http://schemas.microsoft.com/office/drawing/2014/main" id="{77D7D66F-DCBA-2F41-BE90-F7A028A64188}"/>
              </a:ext>
            </a:extLst>
          </p:cNvPr>
          <p:cNvPicPr>
            <a:picLocks noChangeAspect="1"/>
          </p:cNvPicPr>
          <p:nvPr/>
        </p:nvPicPr>
        <p:blipFill rotWithShape="1">
          <a:blip r:embed="rId2"/>
          <a:srcRect l="50000" r="16915"/>
          <a:stretch/>
        </p:blipFill>
        <p:spPr>
          <a:xfrm>
            <a:off x="896" y="0"/>
            <a:ext cx="2268968" cy="6858000"/>
          </a:xfrm>
          <a:prstGeom prst="rect">
            <a:avLst/>
          </a:prstGeom>
        </p:spPr>
      </p:pic>
      <p:sp>
        <p:nvSpPr>
          <p:cNvPr id="9" name="Rectangle 4">
            <a:extLst>
              <a:ext uri="{FF2B5EF4-FFF2-40B4-BE49-F238E27FC236}">
                <a16:creationId xmlns:a16="http://schemas.microsoft.com/office/drawing/2014/main" id="{1C058AA6-E47D-F341-921F-9D6F929A6373}"/>
              </a:ext>
            </a:extLst>
          </p:cNvPr>
          <p:cNvSpPr/>
          <p:nvPr/>
        </p:nvSpPr>
        <p:spPr>
          <a:xfrm>
            <a:off x="3183732" y="1318022"/>
            <a:ext cx="8577262" cy="5539978"/>
          </a:xfrm>
          <a:prstGeom prst="rect">
            <a:avLst/>
          </a:prstGeom>
          <a:noFill/>
          <a:ln>
            <a:noFill/>
            <a:prstDash val="solid"/>
          </a:ln>
        </p:spPr>
        <p:txBody>
          <a:bodyPr vert="horz" wrap="square" lIns="0" tIns="0" rIns="0" bIns="0" anchor="t" anchorCtr="0" compatLnSpc="1">
            <a:spAutoFit/>
          </a:bodyPr>
          <a:lstStyle/>
          <a:p>
            <a:r>
              <a:rPr lang="en-GB" dirty="0"/>
              <a:t>Caribbean communities were already very diverse - and brought with them musical influences from Latin America, Africa and Asia, all </a:t>
            </a:r>
          </a:p>
          <a:p>
            <a:r>
              <a:rPr lang="en-GB" dirty="0"/>
              <a:t>having a significant impact musically on the UK. Many musicians come with jazz, blues, gospel music, and Latin music when the UK music scene was primarily swing-based and dance bands.</a:t>
            </a:r>
          </a:p>
          <a:p>
            <a:endParaRPr lang="en-GB" dirty="0"/>
          </a:p>
          <a:p>
            <a:r>
              <a:rPr lang="en-GB" dirty="0"/>
              <a:t>Many of the styles you listen to today have roots in the fusion of </a:t>
            </a:r>
          </a:p>
          <a:p>
            <a:r>
              <a:rPr lang="en-GB" dirty="0"/>
              <a:t>Jamaican reggae and British music, developing genres such as drum and bass and dubstep.</a:t>
            </a:r>
          </a:p>
          <a:p>
            <a:endParaRPr lang="en-GB" dirty="0"/>
          </a:p>
          <a:p>
            <a:r>
              <a:rPr lang="en-GB" dirty="0"/>
              <a:t>Artist Lord Shawty coined ‘</a:t>
            </a:r>
            <a:r>
              <a:rPr lang="en-GB" dirty="0" err="1"/>
              <a:t>soca</a:t>
            </a:r>
            <a:r>
              <a:rPr lang="en-GB" dirty="0"/>
              <a:t>’ (Soul of Calypso) to revive traditional Trinidadian and </a:t>
            </a:r>
            <a:r>
              <a:rPr lang="en-GB" dirty="0" err="1"/>
              <a:t>Tobagan</a:t>
            </a:r>
            <a:r>
              <a:rPr lang="en-GB" dirty="0"/>
              <a:t> calypso music in the 1970’s. By the 1980s, </a:t>
            </a:r>
            <a:r>
              <a:rPr lang="en-GB" dirty="0" err="1"/>
              <a:t>soca</a:t>
            </a:r>
            <a:r>
              <a:rPr lang="en-GB" dirty="0"/>
              <a:t> had evolved into a range of styles, and it was popular in Britain to sample calypso and other Caribbean beats and rhythms into tracks. This sampling style continued to inspire artists in the years to come and lay the foundations for many electronic styles such as dancehall, UK garage, jungle, ragga and hip hop.</a:t>
            </a:r>
          </a:p>
          <a:p>
            <a:endParaRPr lang="en-GB" dirty="0"/>
          </a:p>
          <a:p>
            <a:r>
              <a:rPr lang="en-GB" dirty="0"/>
              <a:t>In the early 2000s, London grime artists such as Dizzee Rascal, </a:t>
            </a:r>
            <a:r>
              <a:rPr lang="en-GB" dirty="0" err="1"/>
              <a:t>Stormzy</a:t>
            </a:r>
            <a:r>
              <a:rPr lang="en-GB" dirty="0"/>
              <a:t> and Lethal </a:t>
            </a:r>
            <a:r>
              <a:rPr lang="en-GB" dirty="0" err="1"/>
              <a:t>Bizzle</a:t>
            </a:r>
            <a:r>
              <a:rPr lang="en-GB" dirty="0"/>
              <a:t> encompassed many of these styles and revolutionised the British rap scene.</a:t>
            </a:r>
          </a:p>
          <a:p>
            <a:pPr rtl="0">
              <a:spcBef>
                <a:spcPts val="0"/>
              </a:spcBef>
              <a:spcAft>
                <a:spcPts val="0"/>
              </a:spcAft>
            </a:pPr>
            <a:br>
              <a:rPr lang="en-GB" b="0" dirty="0">
                <a:effectLst/>
              </a:rPr>
            </a:br>
            <a:endParaRPr lang="en-GB" b="0" dirty="0">
              <a:effectLst/>
            </a:endParaRPr>
          </a:p>
        </p:txBody>
      </p:sp>
      <p:sp>
        <p:nvSpPr>
          <p:cNvPr id="2" name="TextBox 1">
            <a:extLst>
              <a:ext uri="{FF2B5EF4-FFF2-40B4-BE49-F238E27FC236}">
                <a16:creationId xmlns:a16="http://schemas.microsoft.com/office/drawing/2014/main" id="{20AED686-DB3B-F94B-86A6-40B17042628A}"/>
              </a:ext>
            </a:extLst>
          </p:cNvPr>
          <p:cNvSpPr txBox="1"/>
          <p:nvPr/>
        </p:nvSpPr>
        <p:spPr>
          <a:xfrm>
            <a:off x="2269864" y="6491911"/>
            <a:ext cx="2657139" cy="215444"/>
          </a:xfrm>
          <a:prstGeom prst="rect">
            <a:avLst/>
          </a:prstGeom>
          <a:noFill/>
        </p:spPr>
        <p:txBody>
          <a:bodyPr wrap="square" rtlCol="0">
            <a:spAutoFit/>
          </a:bodyPr>
          <a:lstStyle/>
          <a:p>
            <a:r>
              <a:rPr lang="en-US" sz="800" dirty="0" err="1"/>
              <a:t>windrushfoundation.com</a:t>
            </a:r>
            <a:endParaRPr lang="en-US" sz="800" dirty="0"/>
          </a:p>
        </p:txBody>
      </p:sp>
    </p:spTree>
    <p:extLst>
      <p:ext uri="{BB962C8B-B14F-4D97-AF65-F5344CB8AC3E}">
        <p14:creationId xmlns:p14="http://schemas.microsoft.com/office/powerpoint/2010/main" val="300003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3" end="3"/>
                                            </p:txEl>
                                          </p:spTgt>
                                        </p:tgtEl>
                                        <p:attrNameLst>
                                          <p:attrName>style.visibility</p:attrName>
                                        </p:attrNameLst>
                                      </p:cBhvr>
                                      <p:to>
                                        <p:strVal val="visible"/>
                                      </p:to>
                                    </p:set>
                                    <p:animEffect transition="in" filter="fade">
                                      <p:cBhvr>
                                        <p:cTn id="17" dur="500"/>
                                        <p:tgtEl>
                                          <p:spTgt spid="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4" end="4"/>
                                            </p:txEl>
                                          </p:spTgt>
                                        </p:tgtEl>
                                        <p:attrNameLst>
                                          <p:attrName>style.visibility</p:attrName>
                                        </p:attrNameLst>
                                      </p:cBhvr>
                                      <p:to>
                                        <p:strVal val="visible"/>
                                      </p:to>
                                    </p:set>
                                    <p:animEffect transition="in" filter="fade">
                                      <p:cBhvr>
                                        <p:cTn id="22" dur="500"/>
                                        <p:tgtEl>
                                          <p:spTgt spid="9">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6" end="6"/>
                                            </p:txEl>
                                          </p:spTgt>
                                        </p:tgtEl>
                                        <p:attrNameLst>
                                          <p:attrName>style.visibility</p:attrName>
                                        </p:attrNameLst>
                                      </p:cBhvr>
                                      <p:to>
                                        <p:strVal val="visible"/>
                                      </p:to>
                                    </p:set>
                                    <p:animEffect transition="in" filter="fade">
                                      <p:cBhvr>
                                        <p:cTn id="27" dur="500"/>
                                        <p:tgtEl>
                                          <p:spTgt spid="9">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8" end="8"/>
                                            </p:txEl>
                                          </p:spTgt>
                                        </p:tgtEl>
                                        <p:attrNameLst>
                                          <p:attrName>style.visibility</p:attrName>
                                        </p:attrNameLst>
                                      </p:cBhvr>
                                      <p:to>
                                        <p:strVal val="visible"/>
                                      </p:to>
                                    </p:set>
                                    <p:animEffect transition="in" filter="fade">
                                      <p:cBhvr>
                                        <p:cTn id="32" dur="500"/>
                                        <p:tgtEl>
                                          <p:spTgt spid="9">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9" end="9"/>
                                            </p:txEl>
                                          </p:spTgt>
                                        </p:tgtEl>
                                        <p:attrNameLst>
                                          <p:attrName>style.visibility</p:attrName>
                                        </p:attrNameLst>
                                      </p:cBhvr>
                                      <p:to>
                                        <p:strVal val="visible"/>
                                      </p:to>
                                    </p:set>
                                    <p:animEffect transition="in" filter="fade">
                                      <p:cBhvr>
                                        <p:cTn id="37" dur="500"/>
                                        <p:tgtEl>
                                          <p:spTgt spid="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F2403B9-5D73-5349-8BDA-A6A3CFC04D39}"/>
              </a:ext>
            </a:extLst>
          </p:cNvPr>
          <p:cNvSpPr txBox="1">
            <a:spLocks/>
          </p:cNvSpPr>
          <p:nvPr/>
        </p:nvSpPr>
        <p:spPr>
          <a:xfrm>
            <a:off x="468890" y="367547"/>
            <a:ext cx="3651865"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Luton Carnival Roots</a:t>
            </a:r>
          </a:p>
        </p:txBody>
      </p:sp>
      <p:cxnSp>
        <p:nvCxnSpPr>
          <p:cNvPr id="7" name="Straight Connector 6">
            <a:extLst>
              <a:ext uri="{FF2B5EF4-FFF2-40B4-BE49-F238E27FC236}">
                <a16:creationId xmlns:a16="http://schemas.microsoft.com/office/drawing/2014/main" id="{728280A1-5C1E-BF4E-A8D4-6550BE660313}"/>
              </a:ext>
            </a:extLst>
          </p:cNvPr>
          <p:cNvCxnSpPr>
            <a:cxnSpLocks/>
          </p:cNvCxnSpPr>
          <p:nvPr/>
        </p:nvCxnSpPr>
        <p:spPr>
          <a:xfrm>
            <a:off x="0" y="1088260"/>
            <a:ext cx="12192000"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9" name="Rectangle 4">
            <a:extLst>
              <a:ext uri="{FF2B5EF4-FFF2-40B4-BE49-F238E27FC236}">
                <a16:creationId xmlns:a16="http://schemas.microsoft.com/office/drawing/2014/main" id="{1C058AA6-E47D-F341-921F-9D6F929A6373}"/>
              </a:ext>
            </a:extLst>
          </p:cNvPr>
          <p:cNvSpPr/>
          <p:nvPr/>
        </p:nvSpPr>
        <p:spPr>
          <a:xfrm>
            <a:off x="4414837" y="1378360"/>
            <a:ext cx="7416965" cy="5539978"/>
          </a:xfrm>
          <a:prstGeom prst="rect">
            <a:avLst/>
          </a:prstGeom>
          <a:noFill/>
          <a:ln>
            <a:noFill/>
            <a:prstDash val="solid"/>
          </a:ln>
        </p:spPr>
        <p:txBody>
          <a:bodyPr vert="horz" wrap="square" lIns="0" tIns="0" rIns="0" bIns="0" anchor="t" anchorCtr="0" compatLnSpc="1">
            <a:spAutoFit/>
          </a:bodyPr>
          <a:lstStyle/>
          <a:p>
            <a:r>
              <a:rPr lang="en-US" dirty="0"/>
              <a:t>One of the greatest things that the </a:t>
            </a:r>
            <a:r>
              <a:rPr lang="en-GB" dirty="0">
                <a:solidFill>
                  <a:srgbClr val="000000"/>
                </a:solidFill>
                <a:latin typeface="Twinkl" pitchFamily="2" charset="0"/>
              </a:rPr>
              <a:t>Caribbean workers brought with them was Carnival. </a:t>
            </a:r>
            <a:r>
              <a:rPr lang="en-GB" dirty="0"/>
              <a:t>Luton has hosted parades since the 1400s, but in 1976 the Windrush Generation introduced the Caribbean carnival flavour to Luton. The longest running Caribbean carnival groups in Luton is St Kitts, Nevis &amp; Friends Carnival Group (SKNAF).</a:t>
            </a:r>
          </a:p>
          <a:p>
            <a:r>
              <a:rPr lang="en-GB" dirty="0"/>
              <a:t> </a:t>
            </a:r>
          </a:p>
          <a:p>
            <a:r>
              <a:rPr lang="en-GB" dirty="0"/>
              <a:t>In 1984, the George Richards and other friends from St Kitts and Nevis came together to form St Kitts, Nevis and Friends Association (SKNAF). Activities of the Association grew into its involvement with the Luton International Carnival. </a:t>
            </a:r>
          </a:p>
          <a:p>
            <a:r>
              <a:rPr lang="en-GB" dirty="0"/>
              <a:t>​</a:t>
            </a:r>
          </a:p>
          <a:p>
            <a:r>
              <a:rPr lang="en-GB" dirty="0"/>
              <a:t>The group has been led for many years by Mrs Margaret Matthew (Auntie Margaret), here is a picture of Auntie Margaret at Luton International Carnival in 2019 with her Windrush suitcase.</a:t>
            </a:r>
          </a:p>
          <a:p>
            <a:endParaRPr lang="en-GB" dirty="0"/>
          </a:p>
          <a:p>
            <a:r>
              <a:rPr lang="en-GB" dirty="0"/>
              <a:t>St Kitts, Nevis and Friends carnival group continues to be an active participant in the Luton International Carnival.</a:t>
            </a:r>
          </a:p>
          <a:p>
            <a:br>
              <a:rPr lang="en-GB" dirty="0"/>
            </a:br>
            <a:endParaRPr lang="en-GB" dirty="0"/>
          </a:p>
          <a:p>
            <a:pPr rtl="0">
              <a:spcBef>
                <a:spcPts val="0"/>
              </a:spcBef>
              <a:spcAft>
                <a:spcPts val="0"/>
              </a:spcAft>
            </a:pPr>
            <a:br>
              <a:rPr lang="en-GB" b="0" dirty="0">
                <a:effectLst/>
              </a:rPr>
            </a:br>
            <a:endParaRPr lang="en-GB" b="0" dirty="0">
              <a:effectLst/>
            </a:endParaRPr>
          </a:p>
        </p:txBody>
      </p:sp>
      <p:sp>
        <p:nvSpPr>
          <p:cNvPr id="8" name="TextBox 7">
            <a:extLst>
              <a:ext uri="{FF2B5EF4-FFF2-40B4-BE49-F238E27FC236}">
                <a16:creationId xmlns:a16="http://schemas.microsoft.com/office/drawing/2014/main" id="{CD734FCA-86EE-D44B-9A8C-6512169C5B9B}"/>
              </a:ext>
            </a:extLst>
          </p:cNvPr>
          <p:cNvSpPr txBox="1"/>
          <p:nvPr/>
        </p:nvSpPr>
        <p:spPr>
          <a:xfrm>
            <a:off x="590776" y="6246846"/>
            <a:ext cx="4027618" cy="215444"/>
          </a:xfrm>
          <a:prstGeom prst="rect">
            <a:avLst/>
          </a:prstGeom>
          <a:noFill/>
        </p:spPr>
        <p:txBody>
          <a:bodyPr wrap="square" rtlCol="0">
            <a:spAutoFit/>
          </a:bodyPr>
          <a:lstStyle/>
          <a:p>
            <a:r>
              <a:rPr lang="en-GB" sz="800" dirty="0"/>
              <a:t>St Kitts, Nevis &amp; Friends Carnival Group, Luton International Carnival 2019</a:t>
            </a:r>
            <a:endParaRPr lang="en-US" sz="800" dirty="0"/>
          </a:p>
        </p:txBody>
      </p:sp>
      <p:pic>
        <p:nvPicPr>
          <p:cNvPr id="3" name="Picture 2">
            <a:extLst>
              <a:ext uri="{FF2B5EF4-FFF2-40B4-BE49-F238E27FC236}">
                <a16:creationId xmlns:a16="http://schemas.microsoft.com/office/drawing/2014/main" id="{3281FB4E-9F83-5942-AF69-B31B5CF8D359}"/>
              </a:ext>
            </a:extLst>
          </p:cNvPr>
          <p:cNvPicPr>
            <a:picLocks noChangeAspect="1"/>
          </p:cNvPicPr>
          <p:nvPr/>
        </p:nvPicPr>
        <p:blipFill>
          <a:blip r:embed="rId2"/>
          <a:stretch>
            <a:fillRect/>
          </a:stretch>
        </p:blipFill>
        <p:spPr>
          <a:xfrm>
            <a:off x="678659" y="1378360"/>
            <a:ext cx="3232325" cy="4843453"/>
          </a:xfrm>
          <a:prstGeom prst="rect">
            <a:avLst/>
          </a:prstGeom>
        </p:spPr>
      </p:pic>
    </p:spTree>
    <p:extLst>
      <p:ext uri="{BB962C8B-B14F-4D97-AF65-F5344CB8AC3E}">
        <p14:creationId xmlns:p14="http://schemas.microsoft.com/office/powerpoint/2010/main" val="231813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5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xEl>
                                              <p:pRg st="2" end="2"/>
                                            </p:txEl>
                                          </p:spTgt>
                                        </p:tgtEl>
                                        <p:attrNameLst>
                                          <p:attrName>style.visibility</p:attrName>
                                        </p:attrNameLst>
                                      </p:cBhvr>
                                      <p:to>
                                        <p:strVal val="visible"/>
                                      </p:to>
                                    </p:set>
                                    <p:animEffect transition="in" filter="fade">
                                      <p:cBhvr>
                                        <p:cTn id="17" dur="500"/>
                                        <p:tgtEl>
                                          <p:spTgt spid="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
                                            <p:txEl>
                                              <p:pRg st="3" end="3"/>
                                            </p:txEl>
                                          </p:spTgt>
                                        </p:tgtEl>
                                        <p:attrNameLst>
                                          <p:attrName>style.visibility</p:attrName>
                                        </p:attrNameLst>
                                      </p:cBhvr>
                                      <p:to>
                                        <p:strVal val="visible"/>
                                      </p:to>
                                    </p:set>
                                    <p:animEffect transition="in" filter="fade">
                                      <p:cBhvr>
                                        <p:cTn id="22" dur="500"/>
                                        <p:tgtEl>
                                          <p:spTgt spid="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
                                            <p:txEl>
                                              <p:pRg st="4" end="4"/>
                                            </p:txEl>
                                          </p:spTgt>
                                        </p:tgtEl>
                                        <p:attrNameLst>
                                          <p:attrName>style.visibility</p:attrName>
                                        </p:attrNameLst>
                                      </p:cBhvr>
                                      <p:to>
                                        <p:strVal val="visible"/>
                                      </p:to>
                                    </p:set>
                                    <p:animEffect transition="in" filter="fade">
                                      <p:cBhvr>
                                        <p:cTn id="27" dur="500"/>
                                        <p:tgtEl>
                                          <p:spTgt spid="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9">
                                            <p:txEl>
                                              <p:pRg st="6" end="6"/>
                                            </p:txEl>
                                          </p:spTgt>
                                        </p:tgtEl>
                                        <p:attrNameLst>
                                          <p:attrName>style.visibility</p:attrName>
                                        </p:attrNameLst>
                                      </p:cBhvr>
                                      <p:to>
                                        <p:strVal val="visible"/>
                                      </p:to>
                                    </p:set>
                                    <p:animEffect transition="in" filter="fade">
                                      <p:cBhvr>
                                        <p:cTn id="32" dur="500"/>
                                        <p:tgtEl>
                                          <p:spTgt spid="9">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Effect transition="in" filter="fade">
                                      <p:cBhvr>
                                        <p:cTn id="37" dur="500"/>
                                        <p:tgtEl>
                                          <p:spTgt spid="9">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9">
                                            <p:txEl>
                                              <p:pRg st="8" end="8"/>
                                            </p:txEl>
                                          </p:spTgt>
                                        </p:tgtEl>
                                        <p:attrNameLst>
                                          <p:attrName>style.visibility</p:attrName>
                                        </p:attrNameLst>
                                      </p:cBhvr>
                                      <p:to>
                                        <p:strVal val="visible"/>
                                      </p:to>
                                    </p:set>
                                    <p:animEffect transition="in" filter="fade">
                                      <p:cBhvr>
                                        <p:cTn id="42" dur="500"/>
                                        <p:tgtEl>
                                          <p:spTgt spid="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15188E0-3F0D-B74C-BB10-2EFEDD6A5B50}"/>
              </a:ext>
            </a:extLst>
          </p:cNvPr>
          <p:cNvSpPr txBox="1">
            <a:spLocks/>
          </p:cNvSpPr>
          <p:nvPr/>
        </p:nvSpPr>
        <p:spPr>
          <a:xfrm>
            <a:off x="2596833" y="316451"/>
            <a:ext cx="3651865"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Luton Carnival Roots</a:t>
            </a:r>
          </a:p>
        </p:txBody>
      </p:sp>
      <p:sp>
        <p:nvSpPr>
          <p:cNvPr id="5" name="TextBox 4">
            <a:extLst>
              <a:ext uri="{FF2B5EF4-FFF2-40B4-BE49-F238E27FC236}">
                <a16:creationId xmlns:a16="http://schemas.microsoft.com/office/drawing/2014/main" id="{3DF446A7-7C4D-1442-991A-5379BA0853EA}"/>
              </a:ext>
            </a:extLst>
          </p:cNvPr>
          <p:cNvSpPr txBox="1"/>
          <p:nvPr/>
        </p:nvSpPr>
        <p:spPr>
          <a:xfrm>
            <a:off x="3089966" y="1153802"/>
            <a:ext cx="8280867" cy="923330"/>
          </a:xfrm>
          <a:prstGeom prst="rect">
            <a:avLst/>
          </a:prstGeom>
          <a:noFill/>
        </p:spPr>
        <p:txBody>
          <a:bodyPr wrap="square" rtlCol="0">
            <a:spAutoFit/>
          </a:bodyPr>
          <a:lstStyle/>
          <a:p>
            <a:r>
              <a:rPr lang="en-GB" dirty="0"/>
              <a:t>Revellers Steelband took inspiration from the Empire Windrush ship to play a medley for Luton International Carnival judges in 2016. Their theme 'Luton is the Place for me’ about migration to Luton from the Caribbean and beyond. </a:t>
            </a:r>
            <a:endParaRPr lang="en-US" dirty="0"/>
          </a:p>
        </p:txBody>
      </p:sp>
      <p:cxnSp>
        <p:nvCxnSpPr>
          <p:cNvPr id="7" name="Straight Connector 6">
            <a:extLst>
              <a:ext uri="{FF2B5EF4-FFF2-40B4-BE49-F238E27FC236}">
                <a16:creationId xmlns:a16="http://schemas.microsoft.com/office/drawing/2014/main" id="{3214A613-FCA9-404D-BB10-B1F293BB7427}"/>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pic>
        <p:nvPicPr>
          <p:cNvPr id="8" name="Online Media 1" descr="Revellers Steelband classic calypso medley for Luton Carnival judges 2016">
            <a:hlinkClick r:id="" action="ppaction://media"/>
            <a:extLst>
              <a:ext uri="{FF2B5EF4-FFF2-40B4-BE49-F238E27FC236}">
                <a16:creationId xmlns:a16="http://schemas.microsoft.com/office/drawing/2014/main" id="{45091766-8EDA-C140-9FE4-22C0DD70C6E2}"/>
              </a:ext>
            </a:extLst>
          </p:cNvPr>
          <p:cNvPicPr>
            <a:picLocks noRot="1" noChangeAspect="1"/>
          </p:cNvPicPr>
          <p:nvPr>
            <a:videoFile r:link="rId1"/>
          </p:nvPr>
        </p:nvPicPr>
        <p:blipFill>
          <a:blip r:embed="rId3"/>
          <a:stretch>
            <a:fillRect/>
          </a:stretch>
        </p:blipFill>
        <p:spPr>
          <a:xfrm>
            <a:off x="3201595" y="2077132"/>
            <a:ext cx="7674387" cy="4336029"/>
          </a:xfrm>
          <a:prstGeom prst="rect">
            <a:avLst/>
          </a:prstGeom>
        </p:spPr>
      </p:pic>
      <p:sp>
        <p:nvSpPr>
          <p:cNvPr id="9" name="TextBox 8">
            <a:extLst>
              <a:ext uri="{FF2B5EF4-FFF2-40B4-BE49-F238E27FC236}">
                <a16:creationId xmlns:a16="http://schemas.microsoft.com/office/drawing/2014/main" id="{2591F90F-E4D0-B849-9322-3FEA7161AE25}"/>
              </a:ext>
            </a:extLst>
          </p:cNvPr>
          <p:cNvSpPr txBox="1"/>
          <p:nvPr/>
        </p:nvSpPr>
        <p:spPr>
          <a:xfrm>
            <a:off x="2268969" y="6613416"/>
            <a:ext cx="4027618" cy="215444"/>
          </a:xfrm>
          <a:prstGeom prst="rect">
            <a:avLst/>
          </a:prstGeom>
          <a:noFill/>
        </p:spPr>
        <p:txBody>
          <a:bodyPr wrap="square" rtlCol="0">
            <a:spAutoFit/>
          </a:bodyPr>
          <a:lstStyle/>
          <a:p>
            <a:r>
              <a:rPr lang="en-GB" sz="800" dirty="0"/>
              <a:t>St Kitts, Nevis &amp; Friends Carnival Group, Luton International Carnival 2019</a:t>
            </a:r>
            <a:endParaRPr lang="en-US" sz="800" dirty="0"/>
          </a:p>
        </p:txBody>
      </p:sp>
      <p:sp>
        <p:nvSpPr>
          <p:cNvPr id="10" name="TextBox 9">
            <a:extLst>
              <a:ext uri="{FF2B5EF4-FFF2-40B4-BE49-F238E27FC236}">
                <a16:creationId xmlns:a16="http://schemas.microsoft.com/office/drawing/2014/main" id="{EBBA0F33-40C7-0D49-AA98-6F6D0099D755}"/>
              </a:ext>
            </a:extLst>
          </p:cNvPr>
          <p:cNvSpPr txBox="1"/>
          <p:nvPr/>
        </p:nvSpPr>
        <p:spPr>
          <a:xfrm>
            <a:off x="6805330" y="6413161"/>
            <a:ext cx="4468681" cy="338554"/>
          </a:xfrm>
          <a:prstGeom prst="rect">
            <a:avLst/>
          </a:prstGeom>
          <a:noFill/>
        </p:spPr>
        <p:txBody>
          <a:bodyPr wrap="square" rtlCol="0">
            <a:spAutoFit/>
          </a:bodyPr>
          <a:lstStyle/>
          <a:p>
            <a:r>
              <a:rPr lang="en-GB" sz="800" dirty="0"/>
              <a:t>Revellers Steelband classic calypso medley for Luton Carnival judges 2016 | Revellers Steelband </a:t>
            </a:r>
          </a:p>
          <a:p>
            <a:endParaRPr lang="en-US" sz="800" dirty="0"/>
          </a:p>
        </p:txBody>
      </p:sp>
      <p:pic>
        <p:nvPicPr>
          <p:cNvPr id="12" name="Picture 11">
            <a:extLst>
              <a:ext uri="{FF2B5EF4-FFF2-40B4-BE49-F238E27FC236}">
                <a16:creationId xmlns:a16="http://schemas.microsoft.com/office/drawing/2014/main" id="{7B4EE181-8364-DD45-9607-9BC13F0FE45C}"/>
              </a:ext>
            </a:extLst>
          </p:cNvPr>
          <p:cNvPicPr>
            <a:picLocks noChangeAspect="1"/>
          </p:cNvPicPr>
          <p:nvPr/>
        </p:nvPicPr>
        <p:blipFill rotWithShape="1">
          <a:blip r:embed="rId4"/>
          <a:srcRect l="26301" t="-425" r="24123" b="425"/>
          <a:stretch/>
        </p:blipFill>
        <p:spPr>
          <a:xfrm>
            <a:off x="0" y="-29140"/>
            <a:ext cx="2268969" cy="6858000"/>
          </a:xfrm>
          <a:prstGeom prst="rect">
            <a:avLst/>
          </a:prstGeom>
        </p:spPr>
      </p:pic>
    </p:spTree>
    <p:extLst>
      <p:ext uri="{BB962C8B-B14F-4D97-AF65-F5344CB8AC3E}">
        <p14:creationId xmlns:p14="http://schemas.microsoft.com/office/powerpoint/2010/main" val="260916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8"/>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8"/>
                                        </p:tgtEl>
                                      </p:cBhvr>
                                    </p:cmd>
                                  </p:childTnLst>
                                </p:cTn>
                              </p:par>
                            </p:childTnLst>
                          </p:cTn>
                        </p:par>
                      </p:childTnLst>
                    </p:cTn>
                  </p:par>
                </p:childTnLst>
              </p:cTn>
              <p:nextCondLst>
                <p:cond evt="onClick" delay="0">
                  <p:tgtEl>
                    <p:spTgt spid="8"/>
                  </p:tgtEl>
                </p:cond>
              </p:nextCondLst>
            </p:seq>
            <p:video>
              <p:cMediaNode vol="80000">
                <p:cTn id="12" fill="hold" display="0">
                  <p:stCondLst>
                    <p:cond delay="indefinite"/>
                  </p:stCondLst>
                </p:cTn>
                <p:tgtEl>
                  <p:spTgt spid="8"/>
                </p:tgtEl>
              </p:cMediaNode>
            </p:vide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28280A1-5C1E-BF4E-A8D4-6550BE660313}"/>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C822962B-70B8-544F-8C45-7D18BF1D165F}"/>
              </a:ext>
            </a:extLst>
          </p:cNvPr>
          <p:cNvSpPr txBox="1">
            <a:spLocks/>
          </p:cNvSpPr>
          <p:nvPr/>
        </p:nvSpPr>
        <p:spPr>
          <a:xfrm>
            <a:off x="2597728" y="316451"/>
            <a:ext cx="3651865"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Luton Carnival Roots</a:t>
            </a:r>
          </a:p>
        </p:txBody>
      </p:sp>
      <p:sp>
        <p:nvSpPr>
          <p:cNvPr id="2" name="TextBox 1">
            <a:extLst>
              <a:ext uri="{FF2B5EF4-FFF2-40B4-BE49-F238E27FC236}">
                <a16:creationId xmlns:a16="http://schemas.microsoft.com/office/drawing/2014/main" id="{4C83A84A-A107-E04D-A417-27FC480F83CA}"/>
              </a:ext>
            </a:extLst>
          </p:cNvPr>
          <p:cNvSpPr txBox="1"/>
          <p:nvPr/>
        </p:nvSpPr>
        <p:spPr>
          <a:xfrm>
            <a:off x="3090861" y="1282894"/>
            <a:ext cx="8323003" cy="646331"/>
          </a:xfrm>
          <a:prstGeom prst="rect">
            <a:avLst/>
          </a:prstGeom>
          <a:noFill/>
        </p:spPr>
        <p:txBody>
          <a:bodyPr wrap="square" rtlCol="0">
            <a:spAutoFit/>
          </a:bodyPr>
          <a:lstStyle/>
          <a:p>
            <a:r>
              <a:rPr lang="en-US" dirty="0"/>
              <a:t>Here is footage of </a:t>
            </a:r>
            <a:r>
              <a:rPr lang="en-GB" dirty="0"/>
              <a:t>Luton Independence Day Parade in 1964. Watch out for the Steelpan Band at the end, this might be the first glimpse of the Caribbean influence in Luton.</a:t>
            </a:r>
            <a:endParaRPr lang="en-US" dirty="0"/>
          </a:p>
        </p:txBody>
      </p:sp>
      <p:pic>
        <p:nvPicPr>
          <p:cNvPr id="10" name="Online Media 9" descr="Luton 1964 'Independence Day'">
            <a:hlinkClick r:id="" action="ppaction://media"/>
            <a:extLst>
              <a:ext uri="{FF2B5EF4-FFF2-40B4-BE49-F238E27FC236}">
                <a16:creationId xmlns:a16="http://schemas.microsoft.com/office/drawing/2014/main" id="{01BF57AB-AD3A-C648-982D-53E1A74D8055}"/>
              </a:ext>
            </a:extLst>
          </p:cNvPr>
          <p:cNvPicPr>
            <a:picLocks noRot="1" noChangeAspect="1"/>
          </p:cNvPicPr>
          <p:nvPr>
            <a:videoFile r:link="rId1"/>
          </p:nvPr>
        </p:nvPicPr>
        <p:blipFill>
          <a:blip r:embed="rId3"/>
          <a:stretch>
            <a:fillRect/>
          </a:stretch>
        </p:blipFill>
        <p:spPr>
          <a:xfrm>
            <a:off x="3176589" y="1981887"/>
            <a:ext cx="7718425" cy="4360910"/>
          </a:xfrm>
          <a:prstGeom prst="rect">
            <a:avLst/>
          </a:prstGeom>
        </p:spPr>
      </p:pic>
      <p:sp>
        <p:nvSpPr>
          <p:cNvPr id="11" name="TextBox 10">
            <a:extLst>
              <a:ext uri="{FF2B5EF4-FFF2-40B4-BE49-F238E27FC236}">
                <a16:creationId xmlns:a16="http://schemas.microsoft.com/office/drawing/2014/main" id="{41900C40-F921-2B4E-8432-39186341DDFE}"/>
              </a:ext>
            </a:extLst>
          </p:cNvPr>
          <p:cNvSpPr txBox="1"/>
          <p:nvPr/>
        </p:nvSpPr>
        <p:spPr>
          <a:xfrm>
            <a:off x="2269864" y="6607341"/>
            <a:ext cx="4027618" cy="215444"/>
          </a:xfrm>
          <a:prstGeom prst="rect">
            <a:avLst/>
          </a:prstGeom>
          <a:noFill/>
        </p:spPr>
        <p:txBody>
          <a:bodyPr wrap="square" rtlCol="0">
            <a:spAutoFit/>
          </a:bodyPr>
          <a:lstStyle/>
          <a:p>
            <a:r>
              <a:rPr lang="en-GB" sz="800" dirty="0"/>
              <a:t>St Kitts, Nevis &amp; Friends Carnival Group, Luton International Carnival 2019</a:t>
            </a:r>
            <a:endParaRPr lang="en-US" sz="800" dirty="0"/>
          </a:p>
        </p:txBody>
      </p:sp>
      <p:sp>
        <p:nvSpPr>
          <p:cNvPr id="12" name="TextBox 11">
            <a:extLst>
              <a:ext uri="{FF2B5EF4-FFF2-40B4-BE49-F238E27FC236}">
                <a16:creationId xmlns:a16="http://schemas.microsoft.com/office/drawing/2014/main" id="{139C2CDF-DF8B-AA42-AA1A-CB3ABFB621CB}"/>
              </a:ext>
            </a:extLst>
          </p:cNvPr>
          <p:cNvSpPr txBox="1"/>
          <p:nvPr/>
        </p:nvSpPr>
        <p:spPr>
          <a:xfrm>
            <a:off x="3176589" y="6339353"/>
            <a:ext cx="5009980" cy="215444"/>
          </a:xfrm>
          <a:prstGeom prst="rect">
            <a:avLst/>
          </a:prstGeom>
          <a:noFill/>
        </p:spPr>
        <p:txBody>
          <a:bodyPr wrap="square" rtlCol="0">
            <a:spAutoFit/>
          </a:bodyPr>
          <a:lstStyle/>
          <a:p>
            <a:r>
              <a:rPr lang="en-GB" sz="800" dirty="0"/>
              <a:t>Luton Independence Day Parade, 1964 | Emerton321</a:t>
            </a:r>
          </a:p>
        </p:txBody>
      </p:sp>
      <p:pic>
        <p:nvPicPr>
          <p:cNvPr id="6" name="Picture 5">
            <a:extLst>
              <a:ext uri="{FF2B5EF4-FFF2-40B4-BE49-F238E27FC236}">
                <a16:creationId xmlns:a16="http://schemas.microsoft.com/office/drawing/2014/main" id="{1A388DEA-262C-C84B-A519-77F68E3E35FD}"/>
              </a:ext>
            </a:extLst>
          </p:cNvPr>
          <p:cNvPicPr>
            <a:picLocks noChangeAspect="1"/>
          </p:cNvPicPr>
          <p:nvPr/>
        </p:nvPicPr>
        <p:blipFill rotWithShape="1">
          <a:blip r:embed="rId4"/>
          <a:srcRect l="29387" t="373" r="29521" b="-373"/>
          <a:stretch/>
        </p:blipFill>
        <p:spPr>
          <a:xfrm>
            <a:off x="0" y="0"/>
            <a:ext cx="2269865" cy="6858000"/>
          </a:xfrm>
          <a:prstGeom prst="rect">
            <a:avLst/>
          </a:prstGeom>
        </p:spPr>
      </p:pic>
    </p:spTree>
    <p:extLst>
      <p:ext uri="{BB962C8B-B14F-4D97-AF65-F5344CB8AC3E}">
        <p14:creationId xmlns:p14="http://schemas.microsoft.com/office/powerpoint/2010/main" val="1079220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10"/>
                </p:tgtEl>
              </p:cMediaNode>
            </p:video>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0"/>
                                        </p:tgtEl>
                                      </p:cBhvr>
                                    </p:cmd>
                                  </p:childTnLst>
                                </p:cTn>
                              </p:par>
                            </p:childTnLst>
                          </p:cTn>
                        </p:par>
                      </p:childTnLst>
                    </p:cTn>
                  </p:par>
                </p:childTnLst>
              </p:cTn>
              <p:nextCondLst>
                <p:cond evt="onClick" delay="0">
                  <p:tgtEl>
                    <p:spTgt spid="10"/>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728280A1-5C1E-BF4E-A8D4-6550BE660313}"/>
              </a:ext>
            </a:extLst>
          </p:cNvPr>
          <p:cNvCxnSpPr/>
          <p:nvPr/>
        </p:nvCxnSpPr>
        <p:spPr>
          <a:xfrm>
            <a:off x="2269864" y="1088260"/>
            <a:ext cx="9922136" cy="0"/>
          </a:xfrm>
          <a:prstGeom prst="line">
            <a:avLst/>
          </a:prstGeom>
          <a:ln>
            <a:solidFill>
              <a:srgbClr val="7030A0"/>
            </a:solidFill>
          </a:ln>
        </p:spPr>
        <p:style>
          <a:lnRef idx="1">
            <a:schemeClr val="accent2"/>
          </a:lnRef>
          <a:fillRef idx="0">
            <a:schemeClr val="accent2"/>
          </a:fillRef>
          <a:effectRef idx="0">
            <a:schemeClr val="accent2"/>
          </a:effectRef>
          <a:fontRef idx="minor">
            <a:schemeClr val="tx1"/>
          </a:fontRef>
        </p:style>
      </p:cxnSp>
      <p:sp>
        <p:nvSpPr>
          <p:cNvPr id="8" name="Title 1">
            <a:extLst>
              <a:ext uri="{FF2B5EF4-FFF2-40B4-BE49-F238E27FC236}">
                <a16:creationId xmlns:a16="http://schemas.microsoft.com/office/drawing/2014/main" id="{C822962B-70B8-544F-8C45-7D18BF1D165F}"/>
              </a:ext>
            </a:extLst>
          </p:cNvPr>
          <p:cNvSpPr txBox="1">
            <a:spLocks/>
          </p:cNvSpPr>
          <p:nvPr/>
        </p:nvSpPr>
        <p:spPr>
          <a:xfrm>
            <a:off x="2597728" y="316451"/>
            <a:ext cx="3651865" cy="57717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200" b="1" dirty="0">
                <a:solidFill>
                  <a:schemeClr val="accent1">
                    <a:lumMod val="75000"/>
                  </a:schemeClr>
                </a:solidFill>
              </a:rPr>
              <a:t>Luton Carnival Roots</a:t>
            </a:r>
          </a:p>
        </p:txBody>
      </p:sp>
      <p:sp>
        <p:nvSpPr>
          <p:cNvPr id="2" name="TextBox 1">
            <a:extLst>
              <a:ext uri="{FF2B5EF4-FFF2-40B4-BE49-F238E27FC236}">
                <a16:creationId xmlns:a16="http://schemas.microsoft.com/office/drawing/2014/main" id="{4C83A84A-A107-E04D-A417-27FC480F83CA}"/>
              </a:ext>
            </a:extLst>
          </p:cNvPr>
          <p:cNvSpPr txBox="1"/>
          <p:nvPr/>
        </p:nvSpPr>
        <p:spPr>
          <a:xfrm>
            <a:off x="3038476" y="1205866"/>
            <a:ext cx="8091487" cy="369332"/>
          </a:xfrm>
          <a:prstGeom prst="rect">
            <a:avLst/>
          </a:prstGeom>
          <a:noFill/>
        </p:spPr>
        <p:txBody>
          <a:bodyPr wrap="square" rtlCol="0">
            <a:spAutoFit/>
          </a:bodyPr>
          <a:lstStyle/>
          <a:p>
            <a:r>
              <a:rPr lang="en-GB" dirty="0">
                <a:solidFill>
                  <a:srgbClr val="000000"/>
                </a:solidFill>
                <a:latin typeface="Twinkl" pitchFamily="2" charset="0"/>
              </a:rPr>
              <a:t>Luton International Carnival has grown into the biggest one day carnival in the UK. </a:t>
            </a:r>
            <a:endParaRPr lang="en-US" dirty="0"/>
          </a:p>
        </p:txBody>
      </p:sp>
      <p:sp>
        <p:nvSpPr>
          <p:cNvPr id="11" name="TextBox 10">
            <a:extLst>
              <a:ext uri="{FF2B5EF4-FFF2-40B4-BE49-F238E27FC236}">
                <a16:creationId xmlns:a16="http://schemas.microsoft.com/office/drawing/2014/main" id="{A98E0D44-DDBE-3B4B-B070-5C16B3D2DDD1}"/>
              </a:ext>
            </a:extLst>
          </p:cNvPr>
          <p:cNvSpPr txBox="1"/>
          <p:nvPr/>
        </p:nvSpPr>
        <p:spPr>
          <a:xfrm>
            <a:off x="2269864" y="6563964"/>
            <a:ext cx="4027618" cy="215444"/>
          </a:xfrm>
          <a:prstGeom prst="rect">
            <a:avLst/>
          </a:prstGeom>
          <a:noFill/>
        </p:spPr>
        <p:txBody>
          <a:bodyPr wrap="square" rtlCol="0">
            <a:spAutoFit/>
          </a:bodyPr>
          <a:lstStyle/>
          <a:p>
            <a:r>
              <a:rPr lang="en-GB" sz="800" dirty="0"/>
              <a:t>St Kitts, Nevis &amp; Friends Carnival Group, Luton International Carnival 2019</a:t>
            </a:r>
            <a:endParaRPr lang="en-US" sz="800" dirty="0"/>
          </a:p>
        </p:txBody>
      </p:sp>
      <p:sp>
        <p:nvSpPr>
          <p:cNvPr id="3" name="TextBox 2">
            <a:extLst>
              <a:ext uri="{FF2B5EF4-FFF2-40B4-BE49-F238E27FC236}">
                <a16:creationId xmlns:a16="http://schemas.microsoft.com/office/drawing/2014/main" id="{AFF60589-38AB-5042-9335-2D227C32F761}"/>
              </a:ext>
            </a:extLst>
          </p:cNvPr>
          <p:cNvSpPr txBox="1"/>
          <p:nvPr/>
        </p:nvSpPr>
        <p:spPr>
          <a:xfrm>
            <a:off x="3111227" y="6269928"/>
            <a:ext cx="2624866" cy="215444"/>
          </a:xfrm>
          <a:prstGeom prst="rect">
            <a:avLst/>
          </a:prstGeom>
          <a:noFill/>
        </p:spPr>
        <p:txBody>
          <a:bodyPr wrap="square" rtlCol="0">
            <a:spAutoFit/>
          </a:bodyPr>
          <a:lstStyle/>
          <a:p>
            <a:pPr fontAlgn="base"/>
            <a:r>
              <a:rPr lang="en-GB" sz="800" dirty="0"/>
              <a:t>Luton International Carnival | </a:t>
            </a:r>
            <a:r>
              <a:rPr lang="en-GB" sz="800" dirty="0">
                <a:hlinkClick r:id="rId3"/>
              </a:rPr>
              <a:t>Copperwheat Films</a:t>
            </a:r>
            <a:endParaRPr lang="en-GB" sz="800" dirty="0"/>
          </a:p>
        </p:txBody>
      </p:sp>
      <p:pic>
        <p:nvPicPr>
          <p:cNvPr id="5" name="Picture 4">
            <a:extLst>
              <a:ext uri="{FF2B5EF4-FFF2-40B4-BE49-F238E27FC236}">
                <a16:creationId xmlns:a16="http://schemas.microsoft.com/office/drawing/2014/main" id="{D33A1B5A-529F-1F42-9D06-ABD95B860705}"/>
              </a:ext>
            </a:extLst>
          </p:cNvPr>
          <p:cNvPicPr>
            <a:picLocks noChangeAspect="1"/>
          </p:cNvPicPr>
          <p:nvPr/>
        </p:nvPicPr>
        <p:blipFill rotWithShape="1">
          <a:blip r:embed="rId4"/>
          <a:srcRect l="77912" t="-52" r="9" b="52"/>
          <a:stretch/>
        </p:blipFill>
        <p:spPr>
          <a:xfrm>
            <a:off x="896" y="0"/>
            <a:ext cx="2268968" cy="6858000"/>
          </a:xfrm>
          <a:prstGeom prst="rect">
            <a:avLst/>
          </a:prstGeom>
        </p:spPr>
      </p:pic>
      <p:pic>
        <p:nvPicPr>
          <p:cNvPr id="4" name="Online Media 3" descr="Luton International Carnival">
            <a:hlinkClick r:id="" action="ppaction://media"/>
            <a:extLst>
              <a:ext uri="{FF2B5EF4-FFF2-40B4-BE49-F238E27FC236}">
                <a16:creationId xmlns:a16="http://schemas.microsoft.com/office/drawing/2014/main" id="{4363F747-B982-1247-9816-822139142E0A}"/>
              </a:ext>
            </a:extLst>
          </p:cNvPr>
          <p:cNvPicPr>
            <a:picLocks noRot="1" noChangeAspect="1"/>
          </p:cNvPicPr>
          <p:nvPr>
            <a:videoFile r:link="rId1"/>
          </p:nvPr>
        </p:nvPicPr>
        <p:blipFill>
          <a:blip r:embed="rId5"/>
          <a:stretch>
            <a:fillRect/>
          </a:stretch>
        </p:blipFill>
        <p:spPr>
          <a:xfrm>
            <a:off x="3038476" y="1653790"/>
            <a:ext cx="8128000" cy="4572000"/>
          </a:xfrm>
          <a:prstGeom prst="rect">
            <a:avLst/>
          </a:prstGeom>
        </p:spPr>
      </p:pic>
    </p:spTree>
    <p:extLst>
      <p:ext uri="{BB962C8B-B14F-4D97-AF65-F5344CB8AC3E}">
        <p14:creationId xmlns:p14="http://schemas.microsoft.com/office/powerpoint/2010/main" val="399907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263</TotalTime>
  <Words>837</Words>
  <Application>Microsoft Macintosh PowerPoint</Application>
  <PresentationFormat>Widescreen</PresentationFormat>
  <Paragraphs>72</Paragraphs>
  <Slides>11</Slides>
  <Notes>0</Notes>
  <HiddenSlides>0</HiddenSlides>
  <MMClips>4</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Twinkl</vt:lpstr>
      <vt:lpstr>Office Theme</vt:lpstr>
      <vt:lpstr>PowerPoint Presentation</vt:lpstr>
      <vt:lpstr>The Windrush Generation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Fiona Martin</dc:creator>
  <cp:lastModifiedBy>Fiona Martin</cp:lastModifiedBy>
  <cp:revision>27</cp:revision>
  <dcterms:created xsi:type="dcterms:W3CDTF">2021-06-21T04:46:37Z</dcterms:created>
  <dcterms:modified xsi:type="dcterms:W3CDTF">2021-06-21T09:55:01Z</dcterms:modified>
</cp:coreProperties>
</file>