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57" r:id="rId3"/>
    <p:sldId id="258" r:id="rId4"/>
    <p:sldId id="259" r:id="rId5"/>
    <p:sldId id="260" r:id="rId6"/>
    <p:sldId id="261" r:id="rId7"/>
    <p:sldId id="262" r:id="rId8"/>
    <p:sldId id="264" r:id="rId9"/>
    <p:sldId id="265" r:id="rId10"/>
    <p:sldId id="266" r:id="rId11"/>
    <p:sldId id="270"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058"/>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5FFA-7378-4F44-AB57-A51243C8EE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95E991C-0FCD-0B40-8525-8A9FE5FEFC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8DEE82-59AC-9B47-B4CA-D4806F5840B1}"/>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5" name="Footer Placeholder 4">
            <a:extLst>
              <a:ext uri="{FF2B5EF4-FFF2-40B4-BE49-F238E27FC236}">
                <a16:creationId xmlns:a16="http://schemas.microsoft.com/office/drawing/2014/main" id="{A2A3A948-A69F-114A-A0DA-50F0A90CE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FD3C8-34E1-3D48-9B2C-ABAAD9B342B4}"/>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51907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1BC1-A609-934A-96F9-0478D14576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DFF2C0-889D-5C44-ABB8-77D698B5FE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5F4770-61E5-C74F-9754-4574C52240BF}"/>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5" name="Footer Placeholder 4">
            <a:extLst>
              <a:ext uri="{FF2B5EF4-FFF2-40B4-BE49-F238E27FC236}">
                <a16:creationId xmlns:a16="http://schemas.microsoft.com/office/drawing/2014/main" id="{B9D6FF7E-DCFC-1D49-9368-CF86E917F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55C5D-89ED-0F4A-AE05-072CE8AD058A}"/>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2012419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0385B0-A4A5-CD42-B84C-A2B16FE4F51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535723-72C5-7649-8E23-9857018408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7FDA65-7033-8442-8400-7537D8B22451}"/>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5" name="Footer Placeholder 4">
            <a:extLst>
              <a:ext uri="{FF2B5EF4-FFF2-40B4-BE49-F238E27FC236}">
                <a16:creationId xmlns:a16="http://schemas.microsoft.com/office/drawing/2014/main" id="{1CB3DE15-6C3E-6D4E-AB82-88C97EF71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CD4A0-8A68-0F43-B5D5-9A2B909539B6}"/>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260069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14BD-74B4-E84F-805C-967B52944A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F83C34-1479-434A-8BBD-EA5445CDD8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C62F69-E990-2347-8C29-24FE146868DE}"/>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5" name="Footer Placeholder 4">
            <a:extLst>
              <a:ext uri="{FF2B5EF4-FFF2-40B4-BE49-F238E27FC236}">
                <a16:creationId xmlns:a16="http://schemas.microsoft.com/office/drawing/2014/main" id="{1E2F0165-6547-654A-B4A7-7C6E072CF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D1136-6DAE-6D40-9CE0-DEFAFB149DE1}"/>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63325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B31B-9999-F14F-BD79-A033926CCC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10FD6A6-D1F1-9940-BA01-AA2C7FD2B7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6E61DAB-06AC-3444-B01F-0398623117B1}"/>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5" name="Footer Placeholder 4">
            <a:extLst>
              <a:ext uri="{FF2B5EF4-FFF2-40B4-BE49-F238E27FC236}">
                <a16:creationId xmlns:a16="http://schemas.microsoft.com/office/drawing/2014/main" id="{E0BA3384-15E6-2C42-A55F-9938EED8C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234A0-D8BD-2D48-A808-3B679BC5EBE7}"/>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165294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B021-BD74-9446-A998-CFA3E8E45A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746E305-A9B2-2A46-BDAB-F32DFE0430B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3FD2C59-A3E5-5F48-840D-BA1926F040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6C0CFFB-DC42-814A-A61B-783C5582AF74}"/>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6" name="Footer Placeholder 5">
            <a:extLst>
              <a:ext uri="{FF2B5EF4-FFF2-40B4-BE49-F238E27FC236}">
                <a16:creationId xmlns:a16="http://schemas.microsoft.com/office/drawing/2014/main" id="{A2C8F525-59FD-F646-8F40-C5F2C0C4C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D69EE-F39D-DD46-A09B-53447E0FB777}"/>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120240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141C-0923-C745-860F-C9A987D01EB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10E463A-8BBC-6D41-82F6-C25D223D7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8C32C3E-E43F-CE4D-B1B7-EA9B9AA339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D24040-4514-FA4B-86B9-07D361AE2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6968A76-F415-404A-90EB-06AB93DE806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40D762-F92A-B948-B8DA-F4FF0E0FD597}"/>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8" name="Footer Placeholder 7">
            <a:extLst>
              <a:ext uri="{FF2B5EF4-FFF2-40B4-BE49-F238E27FC236}">
                <a16:creationId xmlns:a16="http://schemas.microsoft.com/office/drawing/2014/main" id="{B65AB34B-D726-0244-99BD-085C23CBD6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B44F6B-B87D-5D4D-92A7-C7D25BAF5DCE}"/>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141434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4578-2DF2-AE4D-B58C-7F7BAB9C5E0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43AE602-D159-C043-9E8C-87AE5DD00633}"/>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4" name="Footer Placeholder 3">
            <a:extLst>
              <a:ext uri="{FF2B5EF4-FFF2-40B4-BE49-F238E27FC236}">
                <a16:creationId xmlns:a16="http://schemas.microsoft.com/office/drawing/2014/main" id="{8D085379-D84A-F141-9814-638A250EAB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CAB1A4-1096-6440-8135-ED2C64AD9F14}"/>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900599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43765A-6823-5241-B280-5E0182FD34BC}"/>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3" name="Footer Placeholder 2">
            <a:extLst>
              <a:ext uri="{FF2B5EF4-FFF2-40B4-BE49-F238E27FC236}">
                <a16:creationId xmlns:a16="http://schemas.microsoft.com/office/drawing/2014/main" id="{AB0C2467-C536-2A43-A163-9863FB8C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DC642A-0B9B-6C4C-8EC1-6A5F4A9B3DF3}"/>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337543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2DFC-FE5D-D343-B539-C6ED44D08E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AFD83D-4283-A64D-A446-4FBD22D11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631357-0122-2A4C-865D-FFE01E05A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159209-94D8-194C-A580-7586A70A8654}"/>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6" name="Footer Placeholder 5">
            <a:extLst>
              <a:ext uri="{FF2B5EF4-FFF2-40B4-BE49-F238E27FC236}">
                <a16:creationId xmlns:a16="http://schemas.microsoft.com/office/drawing/2014/main" id="{52FE25EA-7E5E-5646-AFBE-445B8BB82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86318-7640-ED4F-955E-11C3C0DD436F}"/>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186449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7FAD-AC58-1D46-8360-EA1CAE03CE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27AEA7-F063-DF40-8239-5713DA192E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789C9-ADE6-8048-AB46-0777EC50E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59D5AC-B00F-EF49-8AEE-D9DAE2A63AA3}"/>
              </a:ext>
            </a:extLst>
          </p:cNvPr>
          <p:cNvSpPr>
            <a:spLocks noGrp="1"/>
          </p:cNvSpPr>
          <p:nvPr>
            <p:ph type="dt" sz="half" idx="10"/>
          </p:nvPr>
        </p:nvSpPr>
        <p:spPr/>
        <p:txBody>
          <a:bodyPr/>
          <a:lstStyle/>
          <a:p>
            <a:fld id="{58405DAE-8819-5440-BD84-A081AA7FAF28}" type="datetimeFigureOut">
              <a:rPr lang="en-US" smtClean="0"/>
              <a:t>6/21/21</a:t>
            </a:fld>
            <a:endParaRPr lang="en-US"/>
          </a:p>
        </p:txBody>
      </p:sp>
      <p:sp>
        <p:nvSpPr>
          <p:cNvPr id="6" name="Footer Placeholder 5">
            <a:extLst>
              <a:ext uri="{FF2B5EF4-FFF2-40B4-BE49-F238E27FC236}">
                <a16:creationId xmlns:a16="http://schemas.microsoft.com/office/drawing/2014/main" id="{678E5210-D186-3B41-90EE-EDD2F1C71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51A08-024E-9541-A581-38DC1E57D9B6}"/>
              </a:ext>
            </a:extLst>
          </p:cNvPr>
          <p:cNvSpPr>
            <a:spLocks noGrp="1"/>
          </p:cNvSpPr>
          <p:nvPr>
            <p:ph type="sldNum" sz="quarter" idx="12"/>
          </p:nvPr>
        </p:nvSpPr>
        <p:spPr/>
        <p:txBody>
          <a:bodyPr/>
          <a:lstStyle/>
          <a:p>
            <a:fld id="{BC473656-E170-5648-8F82-4468E298D595}" type="slidenum">
              <a:rPr lang="en-US" smtClean="0"/>
              <a:t>‹#›</a:t>
            </a:fld>
            <a:endParaRPr lang="en-US"/>
          </a:p>
        </p:txBody>
      </p:sp>
    </p:spTree>
    <p:extLst>
      <p:ext uri="{BB962C8B-B14F-4D97-AF65-F5344CB8AC3E}">
        <p14:creationId xmlns:p14="http://schemas.microsoft.com/office/powerpoint/2010/main" val="24198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25E6E-A313-FA4B-B692-77C2F67A0B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00F067-9B61-2240-9D38-9BA978FCB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CF5494-7BDD-A34B-860A-1E7948945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05DAE-8819-5440-BD84-A081AA7FAF28}" type="datetimeFigureOut">
              <a:rPr lang="en-US" smtClean="0"/>
              <a:t>6/21/21</a:t>
            </a:fld>
            <a:endParaRPr lang="en-US"/>
          </a:p>
        </p:txBody>
      </p:sp>
      <p:sp>
        <p:nvSpPr>
          <p:cNvPr id="5" name="Footer Placeholder 4">
            <a:extLst>
              <a:ext uri="{FF2B5EF4-FFF2-40B4-BE49-F238E27FC236}">
                <a16:creationId xmlns:a16="http://schemas.microsoft.com/office/drawing/2014/main" id="{36E09555-BBE6-6B43-8391-DBB21A6A8E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79A6D-23BC-B448-B9E6-4A43C1227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73656-E170-5648-8F82-4468E298D595}" type="slidenum">
              <a:rPr lang="en-US" smtClean="0"/>
              <a:t>‹#›</a:t>
            </a:fld>
            <a:endParaRPr lang="en-US"/>
          </a:p>
        </p:txBody>
      </p:sp>
    </p:spTree>
    <p:extLst>
      <p:ext uri="{BB962C8B-B14F-4D97-AF65-F5344CB8AC3E}">
        <p14:creationId xmlns:p14="http://schemas.microsoft.com/office/powerpoint/2010/main" val="3329104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fiona@carnivalarts.org,uk"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xTUNAuTJvyw?feature=oembed" TargetMode="Externa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video" Target="https://www.youtube.com/embed/aXxSVx-pUCg?feature=oembed" TargetMode="Externa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copperwheatfilms" TargetMode="External"/><Relationship Id="rId2" Type="http://schemas.openxmlformats.org/officeDocument/2006/relationships/slideLayout" Target="../slideLayouts/slideLayout1.xml"/><Relationship Id="rId1" Type="http://schemas.openxmlformats.org/officeDocument/2006/relationships/video" Target="https://player.vimeo.com/video/274452492?app_id=122963" TargetMode="External"/><Relationship Id="rId5" Type="http://schemas.openxmlformats.org/officeDocument/2006/relationships/image" Target="../media/image23.jpe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www.carnivalarts.org.uk/post/how-to-make-a-steel-pan-carnival-head-piece" TargetMode="External"/><Relationship Id="rId7" Type="http://schemas.openxmlformats.org/officeDocument/2006/relationships/image" Target="../media/image3.png"/><Relationship Id="rId2" Type="http://schemas.openxmlformats.org/officeDocument/2006/relationships/hyperlink" Target="https://www.mahoganycarnival.com/how-to-make-a-windrush-hat/"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fiona@carnivalarts.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ideo" Target="https://www.youtube.com/embed/Si3IRAPJkkU?feature=oembed" TargetMode="Externa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21AB57-EFD2-3D4C-90AB-7AD31B87DED7}"/>
              </a:ext>
            </a:extLst>
          </p:cNvPr>
          <p:cNvSpPr>
            <a:spLocks noGrp="1"/>
          </p:cNvSpPr>
          <p:nvPr>
            <p:ph idx="1"/>
          </p:nvPr>
        </p:nvSpPr>
        <p:spPr>
          <a:xfrm>
            <a:off x="1066479" y="1890171"/>
            <a:ext cx="10059042" cy="4351338"/>
          </a:xfrm>
        </p:spPr>
        <p:txBody>
          <a:bodyPr>
            <a:normAutofit fontScale="70000" lnSpcReduction="20000"/>
          </a:bodyPr>
          <a:lstStyle/>
          <a:p>
            <a:pPr marL="0" indent="0">
              <a:buNone/>
            </a:pPr>
            <a:r>
              <a:rPr lang="en-US" sz="4000" dirty="0">
                <a:solidFill>
                  <a:schemeClr val="accent1">
                    <a:lumMod val="75000"/>
                  </a:schemeClr>
                </a:solidFill>
              </a:rPr>
              <a:t>The Windrush Generation KS1</a:t>
            </a:r>
          </a:p>
          <a:p>
            <a:pPr marL="0" indent="0">
              <a:buNone/>
            </a:pPr>
            <a:endParaRPr lang="en-US" dirty="0"/>
          </a:p>
          <a:p>
            <a:pPr marL="0" indent="0">
              <a:buNone/>
            </a:pPr>
            <a:r>
              <a:rPr lang="en-US" altLang="en-US" b="1" dirty="0">
                <a:solidFill>
                  <a:srgbClr val="000000"/>
                </a:solidFill>
                <a:latin typeface="Calibri" panose="020F0502020204030204" pitchFamily="34" charset="0"/>
              </a:rPr>
              <a:t>Embedded video</a:t>
            </a:r>
            <a:r>
              <a:rPr lang="en-US" altLang="en-US" dirty="0">
                <a:solidFill>
                  <a:srgbClr val="000000"/>
                </a:solidFill>
                <a:latin typeface="Calibri" panose="020F0502020204030204" pitchFamily="34" charset="0"/>
              </a:rPr>
              <a:t> - to enable you to play the video please make sure you are connected to the internet, click 'enable content' at the top right of the document,               </a:t>
            </a:r>
          </a:p>
          <a:p>
            <a:pPr marL="0" indent="0">
              <a:buNone/>
            </a:pPr>
            <a:endParaRPr lang="en-US" altLang="en-US" dirty="0">
              <a:solidFill>
                <a:srgbClr val="000000"/>
              </a:solidFill>
              <a:latin typeface="Calibri" panose="020F0502020204030204" pitchFamily="34" charset="0"/>
            </a:endParaRPr>
          </a:p>
          <a:p>
            <a:pPr marL="0" indent="0">
              <a:buNone/>
            </a:pPr>
            <a:r>
              <a:rPr lang="en-US" altLang="en-US" dirty="0">
                <a:solidFill>
                  <a:srgbClr val="000000"/>
                </a:solidFill>
                <a:latin typeface="Calibri" panose="020F0502020204030204" pitchFamily="34" charset="0"/>
              </a:rPr>
              <a:t>then click the play button in the middle of the video window.</a:t>
            </a:r>
          </a:p>
          <a:p>
            <a:pPr marL="0" indent="0">
              <a:buNone/>
            </a:pPr>
            <a:endParaRPr lang="en-US" altLang="en-US" dirty="0">
              <a:solidFill>
                <a:srgbClr val="000000"/>
              </a:solidFill>
              <a:latin typeface="Calibri" panose="020F0502020204030204" pitchFamily="34" charset="0"/>
            </a:endParaRPr>
          </a:p>
          <a:p>
            <a:pPr marL="0" indent="0">
              <a:buNone/>
            </a:pPr>
            <a:r>
              <a:rPr lang="en-US" altLang="en-US" b="1" dirty="0">
                <a:solidFill>
                  <a:srgbClr val="000000"/>
                </a:solidFill>
                <a:latin typeface="Calibri" panose="020F0502020204030204" pitchFamily="34" charset="0"/>
              </a:rPr>
              <a:t>Options</a:t>
            </a:r>
            <a:r>
              <a:rPr lang="en-US" altLang="en-US" dirty="0">
                <a:solidFill>
                  <a:srgbClr val="000000"/>
                </a:solidFill>
                <a:latin typeface="Calibri" panose="020F0502020204030204" pitchFamily="34" charset="0"/>
              </a:rPr>
              <a:t> – there is a video option or written explanation to the background of the Windrush story.</a:t>
            </a:r>
          </a:p>
          <a:p>
            <a:pPr marL="0" indent="0">
              <a:buNone/>
            </a:pPr>
            <a:endParaRPr lang="en-US" altLang="en-US" dirty="0">
              <a:solidFill>
                <a:srgbClr val="000000"/>
              </a:solidFill>
              <a:latin typeface="Calibri" panose="020F0502020204030204" pitchFamily="34" charset="0"/>
            </a:endParaRPr>
          </a:p>
          <a:p>
            <a:pPr marL="0" indent="0">
              <a:buNone/>
            </a:pPr>
            <a:r>
              <a:rPr lang="en-US" b="1" dirty="0"/>
              <a:t>Share your activities - </a:t>
            </a:r>
            <a:r>
              <a:rPr lang="en-US" dirty="0"/>
              <a:t>we would love to share on our social media what you have made, your thoughts of Luton Carnival and any messages to our Windrush Generation in Luton.</a:t>
            </a:r>
          </a:p>
          <a:p>
            <a:pPr marL="0" indent="0">
              <a:buNone/>
            </a:pPr>
            <a:r>
              <a:rPr lang="en-US" dirty="0"/>
              <a:t>Please share images, videos and comments via </a:t>
            </a:r>
            <a:r>
              <a:rPr lang="en-US" dirty="0">
                <a:hlinkClick r:id="rId2"/>
              </a:rPr>
              <a:t>fiona@carnivalarts.org,uk</a:t>
            </a:r>
            <a:endParaRPr lang="en-US" dirty="0"/>
          </a:p>
          <a:p>
            <a:pPr marL="0" indent="0">
              <a:buNone/>
            </a:pPr>
            <a:endParaRPr lang="en-US" altLang="en-US" b="1" dirty="0">
              <a:latin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FF3D325C-DC24-4E46-A930-F716F1BFC800}"/>
              </a:ext>
            </a:extLst>
          </p:cNvPr>
          <p:cNvPicPr>
            <a:picLocks noChangeAspect="1"/>
          </p:cNvPicPr>
          <p:nvPr/>
        </p:nvPicPr>
        <p:blipFill>
          <a:blip r:embed="rId3"/>
          <a:stretch>
            <a:fillRect/>
          </a:stretch>
        </p:blipFill>
        <p:spPr>
          <a:xfrm>
            <a:off x="8266090" y="3641249"/>
            <a:ext cx="968957" cy="557530"/>
          </a:xfrm>
          <a:prstGeom prst="rect">
            <a:avLst/>
          </a:prstGeom>
        </p:spPr>
      </p:pic>
      <p:pic>
        <p:nvPicPr>
          <p:cNvPr id="6" name="Picture 5">
            <a:extLst>
              <a:ext uri="{FF2B5EF4-FFF2-40B4-BE49-F238E27FC236}">
                <a16:creationId xmlns:a16="http://schemas.microsoft.com/office/drawing/2014/main" id="{43145C7F-EBD6-8549-A3CA-2BBFB5D9DBFE}"/>
              </a:ext>
            </a:extLst>
          </p:cNvPr>
          <p:cNvPicPr/>
          <p:nvPr/>
        </p:nvPicPr>
        <p:blipFill rotWithShape="1">
          <a:blip r:embed="rId4" cstate="print">
            <a:extLst>
              <a:ext uri="{28A0092B-C50C-407E-A947-70E740481C1C}">
                <a14:useLocalDpi xmlns:a14="http://schemas.microsoft.com/office/drawing/2010/main" val="0"/>
              </a:ext>
            </a:extLst>
          </a:blip>
          <a:srcRect l="59748" b="41831"/>
          <a:stretch/>
        </p:blipFill>
        <p:spPr bwMode="auto">
          <a:xfrm>
            <a:off x="9506510" y="3150235"/>
            <a:ext cx="834390" cy="557530"/>
          </a:xfrm>
          <a:prstGeom prst="rect">
            <a:avLst/>
          </a:prstGeom>
          <a:ln>
            <a:noFill/>
          </a:ln>
          <a:extLst>
            <a:ext uri="{53640926-AAD7-44D8-BBD7-CCE9431645EC}">
              <a14:shadowObscured xmlns:a14="http://schemas.microsoft.com/office/drawing/2010/main"/>
            </a:ext>
          </a:extLst>
        </p:spPr>
      </p:pic>
      <p:pic>
        <p:nvPicPr>
          <p:cNvPr id="7" name="Picture 6" descr="Logo, company name&#10;&#10;Description automatically generated">
            <a:extLst>
              <a:ext uri="{FF2B5EF4-FFF2-40B4-BE49-F238E27FC236}">
                <a16:creationId xmlns:a16="http://schemas.microsoft.com/office/drawing/2014/main" id="{0A2EBD16-AEDB-2A44-AA2A-D5AF93664807}"/>
              </a:ext>
            </a:extLst>
          </p:cNvPr>
          <p:cNvPicPr/>
          <p:nvPr/>
        </p:nvPicPr>
        <p:blipFill rotWithShape="1">
          <a:blip r:embed="rId5">
            <a:extLst>
              <a:ext uri="{28A0092B-C50C-407E-A947-70E740481C1C}">
                <a14:useLocalDpi xmlns:a14="http://schemas.microsoft.com/office/drawing/2010/main" val="0"/>
              </a:ext>
            </a:extLst>
          </a:blip>
          <a:srcRect l="6612" t="9851" r="8362" b="14651"/>
          <a:stretch/>
        </p:blipFill>
        <p:spPr bwMode="auto">
          <a:xfrm>
            <a:off x="1066479" y="444369"/>
            <a:ext cx="3140447" cy="12020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881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695AD69-A80E-9F4F-A183-66C1CCEDF3CE}"/>
              </a:ext>
            </a:extLst>
          </p:cNvPr>
          <p:cNvSpPr txBox="1">
            <a:spLocks/>
          </p:cNvSpPr>
          <p:nvPr/>
        </p:nvSpPr>
        <p:spPr>
          <a:xfrm>
            <a:off x="2596833" y="316451"/>
            <a:ext cx="3651865"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Luton Carnival Roots</a:t>
            </a:r>
          </a:p>
        </p:txBody>
      </p:sp>
      <p:sp>
        <p:nvSpPr>
          <p:cNvPr id="13" name="TextBox 12">
            <a:extLst>
              <a:ext uri="{FF2B5EF4-FFF2-40B4-BE49-F238E27FC236}">
                <a16:creationId xmlns:a16="http://schemas.microsoft.com/office/drawing/2014/main" id="{0C6CA451-C2EA-C54B-88CC-B1B0E65C1F3D}"/>
              </a:ext>
            </a:extLst>
          </p:cNvPr>
          <p:cNvSpPr txBox="1"/>
          <p:nvPr/>
        </p:nvSpPr>
        <p:spPr>
          <a:xfrm>
            <a:off x="3089966" y="1153802"/>
            <a:ext cx="8291625" cy="923330"/>
          </a:xfrm>
          <a:prstGeom prst="rect">
            <a:avLst/>
          </a:prstGeom>
          <a:noFill/>
        </p:spPr>
        <p:txBody>
          <a:bodyPr wrap="square" rtlCol="0">
            <a:spAutoFit/>
          </a:bodyPr>
          <a:lstStyle/>
          <a:p>
            <a:r>
              <a:rPr lang="en-GB" dirty="0"/>
              <a:t>Revellers Steelband took inspiration from the Empire Windrush ship to play a medley for Luton International Carnival judges in 2016. Their theme 'Luton is the Place for me’ was about migration to Luton from the Caribbean and beyond. </a:t>
            </a:r>
            <a:endParaRPr lang="en-US" dirty="0"/>
          </a:p>
        </p:txBody>
      </p:sp>
      <p:cxnSp>
        <p:nvCxnSpPr>
          <p:cNvPr id="6" name="Straight Connector 5">
            <a:extLst>
              <a:ext uri="{FF2B5EF4-FFF2-40B4-BE49-F238E27FC236}">
                <a16:creationId xmlns:a16="http://schemas.microsoft.com/office/drawing/2014/main" id="{73CFB6A4-15C7-3B48-B741-4BF1DB32624C}"/>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pic>
        <p:nvPicPr>
          <p:cNvPr id="2" name="Online Media 1" descr="Revellers Steelband classic calypso medley for Luton Carnival judges 2016">
            <a:hlinkClick r:id="" action="ppaction://media"/>
            <a:extLst>
              <a:ext uri="{FF2B5EF4-FFF2-40B4-BE49-F238E27FC236}">
                <a16:creationId xmlns:a16="http://schemas.microsoft.com/office/drawing/2014/main" id="{C85D726F-EE36-9543-AA08-AB8D111F65FF}"/>
              </a:ext>
            </a:extLst>
          </p:cNvPr>
          <p:cNvPicPr>
            <a:picLocks noRot="1" noChangeAspect="1"/>
          </p:cNvPicPr>
          <p:nvPr>
            <a:videoFile r:link="rId1"/>
          </p:nvPr>
        </p:nvPicPr>
        <p:blipFill>
          <a:blip r:embed="rId3"/>
          <a:stretch>
            <a:fillRect/>
          </a:stretch>
        </p:blipFill>
        <p:spPr>
          <a:xfrm>
            <a:off x="3169322" y="2142673"/>
            <a:ext cx="7674387" cy="4336029"/>
          </a:xfrm>
          <a:prstGeom prst="rect">
            <a:avLst/>
          </a:prstGeom>
        </p:spPr>
      </p:pic>
      <p:sp>
        <p:nvSpPr>
          <p:cNvPr id="8" name="TextBox 7">
            <a:extLst>
              <a:ext uri="{FF2B5EF4-FFF2-40B4-BE49-F238E27FC236}">
                <a16:creationId xmlns:a16="http://schemas.microsoft.com/office/drawing/2014/main" id="{539FF525-0DDD-474D-A677-3A8E29062AA1}"/>
              </a:ext>
            </a:extLst>
          </p:cNvPr>
          <p:cNvSpPr txBox="1"/>
          <p:nvPr/>
        </p:nvSpPr>
        <p:spPr>
          <a:xfrm>
            <a:off x="2268969" y="6568505"/>
            <a:ext cx="4027618" cy="215444"/>
          </a:xfrm>
          <a:prstGeom prst="rect">
            <a:avLst/>
          </a:prstGeom>
          <a:noFill/>
        </p:spPr>
        <p:txBody>
          <a:bodyPr wrap="square" rtlCol="0">
            <a:spAutoFit/>
          </a:bodyPr>
          <a:lstStyle/>
          <a:p>
            <a:r>
              <a:rPr lang="en-GB" sz="800" dirty="0"/>
              <a:t>St Kitts, Nevis &amp; Friends Carnival Group, Luton International Carnival 2019</a:t>
            </a:r>
            <a:endParaRPr lang="en-US" sz="800" dirty="0"/>
          </a:p>
        </p:txBody>
      </p:sp>
      <p:sp>
        <p:nvSpPr>
          <p:cNvPr id="9" name="TextBox 8">
            <a:extLst>
              <a:ext uri="{FF2B5EF4-FFF2-40B4-BE49-F238E27FC236}">
                <a16:creationId xmlns:a16="http://schemas.microsoft.com/office/drawing/2014/main" id="{8482AA19-6EA6-ED45-AB86-12083A4D9767}"/>
              </a:ext>
            </a:extLst>
          </p:cNvPr>
          <p:cNvSpPr txBox="1"/>
          <p:nvPr/>
        </p:nvSpPr>
        <p:spPr>
          <a:xfrm>
            <a:off x="6783815" y="6478702"/>
            <a:ext cx="4468681" cy="338554"/>
          </a:xfrm>
          <a:prstGeom prst="rect">
            <a:avLst/>
          </a:prstGeom>
          <a:noFill/>
        </p:spPr>
        <p:txBody>
          <a:bodyPr wrap="square" rtlCol="0">
            <a:spAutoFit/>
          </a:bodyPr>
          <a:lstStyle/>
          <a:p>
            <a:r>
              <a:rPr lang="en-GB" sz="800" dirty="0"/>
              <a:t>Revellers Steelband classic calypso medley for Luton Carnival judges 2016 | Revellers Steelband </a:t>
            </a:r>
          </a:p>
          <a:p>
            <a:endParaRPr lang="en-US" sz="800" dirty="0"/>
          </a:p>
        </p:txBody>
      </p:sp>
      <p:pic>
        <p:nvPicPr>
          <p:cNvPr id="10" name="Picture 9">
            <a:extLst>
              <a:ext uri="{FF2B5EF4-FFF2-40B4-BE49-F238E27FC236}">
                <a16:creationId xmlns:a16="http://schemas.microsoft.com/office/drawing/2014/main" id="{3A6D5B77-7F13-4845-A502-27679B4F81CB}"/>
              </a:ext>
            </a:extLst>
          </p:cNvPr>
          <p:cNvPicPr>
            <a:picLocks noChangeAspect="1"/>
          </p:cNvPicPr>
          <p:nvPr/>
        </p:nvPicPr>
        <p:blipFill rotWithShape="1">
          <a:blip r:embed="rId4"/>
          <a:srcRect l="26301" t="-425" r="24123" b="425"/>
          <a:stretch/>
        </p:blipFill>
        <p:spPr>
          <a:xfrm>
            <a:off x="0" y="-29140"/>
            <a:ext cx="2268969" cy="6858000"/>
          </a:xfrm>
          <a:prstGeom prst="rect">
            <a:avLst/>
          </a:prstGeom>
        </p:spPr>
      </p:pic>
    </p:spTree>
    <p:extLst>
      <p:ext uri="{BB962C8B-B14F-4D97-AF65-F5344CB8AC3E}">
        <p14:creationId xmlns:p14="http://schemas.microsoft.com/office/powerpoint/2010/main" val="232376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695AD69-A80E-9F4F-A183-66C1CCEDF3CE}"/>
              </a:ext>
            </a:extLst>
          </p:cNvPr>
          <p:cNvSpPr txBox="1">
            <a:spLocks/>
          </p:cNvSpPr>
          <p:nvPr/>
        </p:nvSpPr>
        <p:spPr>
          <a:xfrm>
            <a:off x="2596833" y="316451"/>
            <a:ext cx="3651865"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Luton Carnival Roots</a:t>
            </a:r>
          </a:p>
        </p:txBody>
      </p:sp>
      <p:sp>
        <p:nvSpPr>
          <p:cNvPr id="13" name="TextBox 12">
            <a:extLst>
              <a:ext uri="{FF2B5EF4-FFF2-40B4-BE49-F238E27FC236}">
                <a16:creationId xmlns:a16="http://schemas.microsoft.com/office/drawing/2014/main" id="{0C6CA451-C2EA-C54B-88CC-B1B0E65C1F3D}"/>
              </a:ext>
            </a:extLst>
          </p:cNvPr>
          <p:cNvSpPr txBox="1"/>
          <p:nvPr/>
        </p:nvSpPr>
        <p:spPr>
          <a:xfrm>
            <a:off x="3089966" y="1153802"/>
            <a:ext cx="8377686" cy="646331"/>
          </a:xfrm>
          <a:prstGeom prst="rect">
            <a:avLst/>
          </a:prstGeom>
          <a:noFill/>
        </p:spPr>
        <p:txBody>
          <a:bodyPr wrap="square" rtlCol="0">
            <a:spAutoFit/>
          </a:bodyPr>
          <a:lstStyle/>
          <a:p>
            <a:r>
              <a:rPr lang="en-US" dirty="0"/>
              <a:t>Here is footage of </a:t>
            </a:r>
            <a:r>
              <a:rPr lang="en-GB" dirty="0"/>
              <a:t>Luton Independence Day Parade in 1964. Watch out for the Steelpan Band at the end, this might be the earliest glimpse of the Caribbean influence in Luton.</a:t>
            </a:r>
            <a:endParaRPr lang="en-US" dirty="0"/>
          </a:p>
        </p:txBody>
      </p:sp>
      <p:pic>
        <p:nvPicPr>
          <p:cNvPr id="14" name="Online Media 9" descr="Luton 1964 'Independence Day'">
            <a:hlinkClick r:id="" action="ppaction://media"/>
            <a:extLst>
              <a:ext uri="{FF2B5EF4-FFF2-40B4-BE49-F238E27FC236}">
                <a16:creationId xmlns:a16="http://schemas.microsoft.com/office/drawing/2014/main" id="{D542E187-ACBB-5542-B584-450922EBED46}"/>
              </a:ext>
            </a:extLst>
          </p:cNvPr>
          <p:cNvPicPr>
            <a:picLocks noRot="1" noChangeAspect="1"/>
          </p:cNvPicPr>
          <p:nvPr>
            <a:videoFile r:link="rId1"/>
          </p:nvPr>
        </p:nvPicPr>
        <p:blipFill>
          <a:blip r:embed="rId3"/>
          <a:stretch>
            <a:fillRect/>
          </a:stretch>
        </p:blipFill>
        <p:spPr>
          <a:xfrm>
            <a:off x="3197209" y="1865674"/>
            <a:ext cx="7718425" cy="4360910"/>
          </a:xfrm>
          <a:prstGeom prst="rect">
            <a:avLst/>
          </a:prstGeom>
        </p:spPr>
      </p:pic>
      <p:cxnSp>
        <p:nvCxnSpPr>
          <p:cNvPr id="6" name="Straight Connector 5">
            <a:extLst>
              <a:ext uri="{FF2B5EF4-FFF2-40B4-BE49-F238E27FC236}">
                <a16:creationId xmlns:a16="http://schemas.microsoft.com/office/drawing/2014/main" id="{A059F358-3C2E-E84C-AD52-35D5CF23B5C9}"/>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04D53B19-FF2A-4E4B-992E-427AEEA7E11D}"/>
              </a:ext>
            </a:extLst>
          </p:cNvPr>
          <p:cNvSpPr txBox="1"/>
          <p:nvPr/>
        </p:nvSpPr>
        <p:spPr>
          <a:xfrm>
            <a:off x="2269864" y="6574722"/>
            <a:ext cx="4027618" cy="215444"/>
          </a:xfrm>
          <a:prstGeom prst="rect">
            <a:avLst/>
          </a:prstGeom>
          <a:noFill/>
        </p:spPr>
        <p:txBody>
          <a:bodyPr wrap="square" rtlCol="0">
            <a:spAutoFit/>
          </a:bodyPr>
          <a:lstStyle/>
          <a:p>
            <a:r>
              <a:rPr lang="en-GB" sz="800" dirty="0"/>
              <a:t>St Kitts, Nevis &amp; Friends Carnival Group, Luton International Carnival 2019</a:t>
            </a:r>
            <a:endParaRPr lang="en-US" sz="800" dirty="0"/>
          </a:p>
        </p:txBody>
      </p:sp>
      <p:sp>
        <p:nvSpPr>
          <p:cNvPr id="2" name="TextBox 1">
            <a:extLst>
              <a:ext uri="{FF2B5EF4-FFF2-40B4-BE49-F238E27FC236}">
                <a16:creationId xmlns:a16="http://schemas.microsoft.com/office/drawing/2014/main" id="{18849521-CF58-D44D-9D85-B13DA4F1CCB9}"/>
              </a:ext>
            </a:extLst>
          </p:cNvPr>
          <p:cNvSpPr txBox="1"/>
          <p:nvPr/>
        </p:nvSpPr>
        <p:spPr>
          <a:xfrm>
            <a:off x="3197208" y="6272366"/>
            <a:ext cx="3859213" cy="215444"/>
          </a:xfrm>
          <a:prstGeom prst="rect">
            <a:avLst/>
          </a:prstGeom>
          <a:noFill/>
        </p:spPr>
        <p:txBody>
          <a:bodyPr wrap="square" rtlCol="0">
            <a:spAutoFit/>
          </a:bodyPr>
          <a:lstStyle/>
          <a:p>
            <a:r>
              <a:rPr lang="en-GB" sz="800" dirty="0"/>
              <a:t>Luton Independence Day Parade, 1964 | Emerton321</a:t>
            </a:r>
            <a:endParaRPr lang="en-US" sz="800" dirty="0"/>
          </a:p>
        </p:txBody>
      </p:sp>
      <p:pic>
        <p:nvPicPr>
          <p:cNvPr id="10" name="Picture 9">
            <a:extLst>
              <a:ext uri="{FF2B5EF4-FFF2-40B4-BE49-F238E27FC236}">
                <a16:creationId xmlns:a16="http://schemas.microsoft.com/office/drawing/2014/main" id="{5999E5D4-AB45-9D4F-814E-1249ADC222C0}"/>
              </a:ext>
            </a:extLst>
          </p:cNvPr>
          <p:cNvPicPr>
            <a:picLocks noChangeAspect="1"/>
          </p:cNvPicPr>
          <p:nvPr/>
        </p:nvPicPr>
        <p:blipFill rotWithShape="1">
          <a:blip r:embed="rId4"/>
          <a:srcRect l="29387" t="373" r="29521" b="-373"/>
          <a:stretch/>
        </p:blipFill>
        <p:spPr>
          <a:xfrm>
            <a:off x="0" y="0"/>
            <a:ext cx="2269865" cy="6858000"/>
          </a:xfrm>
          <a:prstGeom prst="rect">
            <a:avLst/>
          </a:prstGeom>
        </p:spPr>
      </p:pic>
    </p:spTree>
    <p:extLst>
      <p:ext uri="{BB962C8B-B14F-4D97-AF65-F5344CB8AC3E}">
        <p14:creationId xmlns:p14="http://schemas.microsoft.com/office/powerpoint/2010/main" val="35467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C822962B-70B8-544F-8C45-7D18BF1D165F}"/>
              </a:ext>
            </a:extLst>
          </p:cNvPr>
          <p:cNvSpPr txBox="1">
            <a:spLocks/>
          </p:cNvSpPr>
          <p:nvPr/>
        </p:nvSpPr>
        <p:spPr>
          <a:xfrm>
            <a:off x="2597728" y="316451"/>
            <a:ext cx="3651865"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Luton Carnival Roots</a:t>
            </a:r>
          </a:p>
        </p:txBody>
      </p:sp>
      <p:sp>
        <p:nvSpPr>
          <p:cNvPr id="2" name="TextBox 1">
            <a:extLst>
              <a:ext uri="{FF2B5EF4-FFF2-40B4-BE49-F238E27FC236}">
                <a16:creationId xmlns:a16="http://schemas.microsoft.com/office/drawing/2014/main" id="{4C83A84A-A107-E04D-A417-27FC480F83CA}"/>
              </a:ext>
            </a:extLst>
          </p:cNvPr>
          <p:cNvSpPr txBox="1"/>
          <p:nvPr/>
        </p:nvSpPr>
        <p:spPr>
          <a:xfrm>
            <a:off x="2981326" y="1152676"/>
            <a:ext cx="8091487" cy="369332"/>
          </a:xfrm>
          <a:prstGeom prst="rect">
            <a:avLst/>
          </a:prstGeom>
          <a:noFill/>
        </p:spPr>
        <p:txBody>
          <a:bodyPr wrap="square" rtlCol="0">
            <a:spAutoFit/>
          </a:bodyPr>
          <a:lstStyle/>
          <a:p>
            <a:r>
              <a:rPr lang="en-GB" dirty="0">
                <a:solidFill>
                  <a:srgbClr val="000000"/>
                </a:solidFill>
                <a:latin typeface="Twinkl" pitchFamily="2" charset="0"/>
              </a:rPr>
              <a:t>Luton Carnival has grown into the biggest one day carnival in the UK. </a:t>
            </a:r>
            <a:endParaRPr lang="en-US" dirty="0"/>
          </a:p>
        </p:txBody>
      </p:sp>
      <p:sp>
        <p:nvSpPr>
          <p:cNvPr id="11" name="TextBox 10">
            <a:extLst>
              <a:ext uri="{FF2B5EF4-FFF2-40B4-BE49-F238E27FC236}">
                <a16:creationId xmlns:a16="http://schemas.microsoft.com/office/drawing/2014/main" id="{E88BC149-6F90-504F-B986-5F2553A9CC0D}"/>
              </a:ext>
            </a:extLst>
          </p:cNvPr>
          <p:cNvSpPr txBox="1"/>
          <p:nvPr/>
        </p:nvSpPr>
        <p:spPr>
          <a:xfrm>
            <a:off x="3080870" y="6260951"/>
            <a:ext cx="2624866" cy="215444"/>
          </a:xfrm>
          <a:prstGeom prst="rect">
            <a:avLst/>
          </a:prstGeom>
          <a:noFill/>
        </p:spPr>
        <p:txBody>
          <a:bodyPr wrap="square" rtlCol="0">
            <a:spAutoFit/>
          </a:bodyPr>
          <a:lstStyle/>
          <a:p>
            <a:pPr fontAlgn="base"/>
            <a:r>
              <a:rPr lang="en-GB" sz="800" dirty="0"/>
              <a:t>Luton International Carnival | </a:t>
            </a:r>
            <a:r>
              <a:rPr lang="en-GB" sz="800" dirty="0">
                <a:hlinkClick r:id="rId3"/>
              </a:rPr>
              <a:t>Copperwheat Films</a:t>
            </a:r>
            <a:endParaRPr lang="en-GB" sz="800" dirty="0"/>
          </a:p>
        </p:txBody>
      </p:sp>
      <p:sp>
        <p:nvSpPr>
          <p:cNvPr id="12" name="TextBox 11">
            <a:extLst>
              <a:ext uri="{FF2B5EF4-FFF2-40B4-BE49-F238E27FC236}">
                <a16:creationId xmlns:a16="http://schemas.microsoft.com/office/drawing/2014/main" id="{0A890FEF-D620-FB42-A124-A0C8D0377312}"/>
              </a:ext>
            </a:extLst>
          </p:cNvPr>
          <p:cNvSpPr txBox="1"/>
          <p:nvPr/>
        </p:nvSpPr>
        <p:spPr>
          <a:xfrm>
            <a:off x="2269864" y="6542449"/>
            <a:ext cx="4027618" cy="215444"/>
          </a:xfrm>
          <a:prstGeom prst="rect">
            <a:avLst/>
          </a:prstGeom>
          <a:noFill/>
        </p:spPr>
        <p:txBody>
          <a:bodyPr wrap="square" rtlCol="0">
            <a:spAutoFit/>
          </a:bodyPr>
          <a:lstStyle/>
          <a:p>
            <a:r>
              <a:rPr lang="en-GB" sz="800" dirty="0"/>
              <a:t>St Kitts, Nevis &amp; Friends Carnival Group, Luton International Carnival 2019</a:t>
            </a:r>
            <a:endParaRPr lang="en-US" sz="800" dirty="0"/>
          </a:p>
        </p:txBody>
      </p:sp>
      <p:pic>
        <p:nvPicPr>
          <p:cNvPr id="13" name="Picture 12">
            <a:extLst>
              <a:ext uri="{FF2B5EF4-FFF2-40B4-BE49-F238E27FC236}">
                <a16:creationId xmlns:a16="http://schemas.microsoft.com/office/drawing/2014/main" id="{378B0D3A-249B-224A-BC60-9931E8CF5BB2}"/>
              </a:ext>
            </a:extLst>
          </p:cNvPr>
          <p:cNvPicPr>
            <a:picLocks noChangeAspect="1"/>
          </p:cNvPicPr>
          <p:nvPr/>
        </p:nvPicPr>
        <p:blipFill rotWithShape="1">
          <a:blip r:embed="rId4"/>
          <a:srcRect l="77912" t="-52" r="9" b="52"/>
          <a:stretch/>
        </p:blipFill>
        <p:spPr>
          <a:xfrm>
            <a:off x="896" y="0"/>
            <a:ext cx="2268968" cy="6858000"/>
          </a:xfrm>
          <a:prstGeom prst="rect">
            <a:avLst/>
          </a:prstGeom>
        </p:spPr>
      </p:pic>
      <p:pic>
        <p:nvPicPr>
          <p:cNvPr id="14" name="Online Media 3" descr="Luton International Carnival">
            <a:hlinkClick r:id="" action="ppaction://media"/>
            <a:extLst>
              <a:ext uri="{FF2B5EF4-FFF2-40B4-BE49-F238E27FC236}">
                <a16:creationId xmlns:a16="http://schemas.microsoft.com/office/drawing/2014/main" id="{46850F8B-0FDA-FE4F-ADCC-58407BE64F4C}"/>
              </a:ext>
            </a:extLst>
          </p:cNvPr>
          <p:cNvPicPr>
            <a:picLocks noRot="1" noChangeAspect="1"/>
          </p:cNvPicPr>
          <p:nvPr>
            <a:videoFile r:link="rId1"/>
          </p:nvPr>
        </p:nvPicPr>
        <p:blipFill>
          <a:blip r:embed="rId5"/>
          <a:stretch>
            <a:fillRect/>
          </a:stretch>
        </p:blipFill>
        <p:spPr>
          <a:xfrm>
            <a:off x="3080870" y="1605479"/>
            <a:ext cx="8128000" cy="4572000"/>
          </a:xfrm>
          <a:prstGeom prst="rect">
            <a:avLst/>
          </a:prstGeom>
        </p:spPr>
      </p:pic>
    </p:spTree>
    <p:extLst>
      <p:ext uri="{BB962C8B-B14F-4D97-AF65-F5344CB8AC3E}">
        <p14:creationId xmlns:p14="http://schemas.microsoft.com/office/powerpoint/2010/main" val="10792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4E3818-B752-CD43-BDD4-C50BDF7BA8F0}"/>
              </a:ext>
            </a:extLst>
          </p:cNvPr>
          <p:cNvCxnSpPr>
            <a:cxnSpLocks/>
          </p:cNvCxnSpPr>
          <p:nvPr/>
        </p:nvCxnSpPr>
        <p:spPr>
          <a:xfrm>
            <a:off x="0" y="1088260"/>
            <a:ext cx="12192000"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sp>
        <p:nvSpPr>
          <p:cNvPr id="14" name="Rectangle 4">
            <a:extLst>
              <a:ext uri="{FF2B5EF4-FFF2-40B4-BE49-F238E27FC236}">
                <a16:creationId xmlns:a16="http://schemas.microsoft.com/office/drawing/2014/main" id="{BCC7C448-C4D8-E346-80DB-CA96F078BD02}"/>
              </a:ext>
            </a:extLst>
          </p:cNvPr>
          <p:cNvSpPr/>
          <p:nvPr/>
        </p:nvSpPr>
        <p:spPr>
          <a:xfrm>
            <a:off x="4471987" y="1353549"/>
            <a:ext cx="7416965" cy="1107996"/>
          </a:xfrm>
          <a:prstGeom prst="rect">
            <a:avLst/>
          </a:prstGeom>
          <a:noFill/>
          <a:ln>
            <a:noFill/>
            <a:prstDash val="solid"/>
          </a:ln>
        </p:spPr>
        <p:txBody>
          <a:bodyPr vert="horz" wrap="square" lIns="0" tIns="0" rIns="0" bIns="0" anchor="t" anchorCtr="0" compatLnSpc="1">
            <a:spAutoFit/>
          </a:bodyPr>
          <a:lstStyle/>
          <a:p>
            <a:br>
              <a:rPr lang="en-GB" dirty="0"/>
            </a:br>
            <a:endParaRPr lang="en-GB" dirty="0"/>
          </a:p>
          <a:p>
            <a:pPr rtl="0">
              <a:spcBef>
                <a:spcPts val="0"/>
              </a:spcBef>
              <a:spcAft>
                <a:spcPts val="0"/>
              </a:spcAft>
            </a:pPr>
            <a:br>
              <a:rPr lang="en-GB" b="0" dirty="0">
                <a:effectLst/>
              </a:rPr>
            </a:br>
            <a:endParaRPr lang="en-GB" b="0" dirty="0">
              <a:effectLst/>
            </a:endParaRPr>
          </a:p>
        </p:txBody>
      </p:sp>
      <p:sp>
        <p:nvSpPr>
          <p:cNvPr id="17" name="Title 1">
            <a:extLst>
              <a:ext uri="{FF2B5EF4-FFF2-40B4-BE49-F238E27FC236}">
                <a16:creationId xmlns:a16="http://schemas.microsoft.com/office/drawing/2014/main" id="{6D30EEB9-FB30-DD4F-8F6B-B7FBCBA7B8C1}"/>
              </a:ext>
            </a:extLst>
          </p:cNvPr>
          <p:cNvSpPr txBox="1">
            <a:spLocks/>
          </p:cNvSpPr>
          <p:nvPr/>
        </p:nvSpPr>
        <p:spPr>
          <a:xfrm>
            <a:off x="2597728" y="316451"/>
            <a:ext cx="3651865"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Luton Carnival Roots</a:t>
            </a:r>
          </a:p>
        </p:txBody>
      </p:sp>
      <p:sp>
        <p:nvSpPr>
          <p:cNvPr id="18" name="Rectangle 4">
            <a:extLst>
              <a:ext uri="{FF2B5EF4-FFF2-40B4-BE49-F238E27FC236}">
                <a16:creationId xmlns:a16="http://schemas.microsoft.com/office/drawing/2014/main" id="{0DD5F1F8-4B05-4B4B-8B3E-E3DA573AA00E}"/>
              </a:ext>
            </a:extLst>
          </p:cNvPr>
          <p:cNvSpPr/>
          <p:nvPr/>
        </p:nvSpPr>
        <p:spPr>
          <a:xfrm>
            <a:off x="3243261" y="2034137"/>
            <a:ext cx="8301038" cy="1292662"/>
          </a:xfrm>
          <a:prstGeom prst="rect">
            <a:avLst/>
          </a:prstGeom>
          <a:noFill/>
          <a:ln>
            <a:noFill/>
            <a:prstDash val="solid"/>
          </a:ln>
        </p:spPr>
        <p:txBody>
          <a:bodyPr vert="horz" wrap="square" lIns="0" tIns="0" rIns="0" bIns="0" anchor="t" anchorCtr="0" compatLnSpc="1">
            <a:spAutoFit/>
          </a:bodyPr>
          <a:lstStyle/>
          <a:p>
            <a:r>
              <a:rPr lang="en-GB" sz="2800" dirty="0"/>
              <a:t>What is different about parades in 1964 and today?</a:t>
            </a:r>
          </a:p>
          <a:p>
            <a:endParaRPr lang="en-GB" sz="2800" dirty="0"/>
          </a:p>
          <a:p>
            <a:r>
              <a:rPr lang="en-GB" sz="2800" dirty="0"/>
              <a:t>What has stayed the same?</a:t>
            </a:r>
          </a:p>
        </p:txBody>
      </p:sp>
      <p:sp>
        <p:nvSpPr>
          <p:cNvPr id="7" name="TextBox 6">
            <a:extLst>
              <a:ext uri="{FF2B5EF4-FFF2-40B4-BE49-F238E27FC236}">
                <a16:creationId xmlns:a16="http://schemas.microsoft.com/office/drawing/2014/main" id="{41D44B57-0956-3046-9610-3AB21AAFDC06}"/>
              </a:ext>
            </a:extLst>
          </p:cNvPr>
          <p:cNvSpPr txBox="1"/>
          <p:nvPr/>
        </p:nvSpPr>
        <p:spPr>
          <a:xfrm>
            <a:off x="2269864" y="6508276"/>
            <a:ext cx="4027618" cy="215444"/>
          </a:xfrm>
          <a:prstGeom prst="rect">
            <a:avLst/>
          </a:prstGeom>
          <a:noFill/>
        </p:spPr>
        <p:txBody>
          <a:bodyPr wrap="square" rtlCol="0">
            <a:spAutoFit/>
          </a:bodyPr>
          <a:lstStyle/>
          <a:p>
            <a:r>
              <a:rPr lang="en-GB" sz="800" dirty="0"/>
              <a:t>St Kitts, Nevis &amp; Friends Carnival Group, Luton International Carnival 2019</a:t>
            </a:r>
            <a:endParaRPr lang="en-US" sz="800" dirty="0"/>
          </a:p>
        </p:txBody>
      </p:sp>
      <p:pic>
        <p:nvPicPr>
          <p:cNvPr id="8" name="Picture 7">
            <a:extLst>
              <a:ext uri="{FF2B5EF4-FFF2-40B4-BE49-F238E27FC236}">
                <a16:creationId xmlns:a16="http://schemas.microsoft.com/office/drawing/2014/main" id="{3466BBED-E14F-EF46-AE38-F7EAE0D87BA4}"/>
              </a:ext>
            </a:extLst>
          </p:cNvPr>
          <p:cNvPicPr>
            <a:picLocks noChangeAspect="1"/>
          </p:cNvPicPr>
          <p:nvPr/>
        </p:nvPicPr>
        <p:blipFill rotWithShape="1">
          <a:blip r:embed="rId2"/>
          <a:srcRect l="32262" r="45813"/>
          <a:stretch/>
        </p:blipFill>
        <p:spPr>
          <a:xfrm>
            <a:off x="0" y="0"/>
            <a:ext cx="2253075" cy="6858000"/>
          </a:xfrm>
          <a:prstGeom prst="rect">
            <a:avLst/>
          </a:prstGeom>
        </p:spPr>
      </p:pic>
    </p:spTree>
    <p:extLst>
      <p:ext uri="{BB962C8B-B14F-4D97-AF65-F5344CB8AC3E}">
        <p14:creationId xmlns:p14="http://schemas.microsoft.com/office/powerpoint/2010/main" val="405068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104A54-76B4-3C42-8552-721533F42EAC}"/>
              </a:ext>
            </a:extLst>
          </p:cNvPr>
          <p:cNvSpPr txBox="1">
            <a:spLocks/>
          </p:cNvSpPr>
          <p:nvPr/>
        </p:nvSpPr>
        <p:spPr>
          <a:xfrm>
            <a:off x="874636" y="297633"/>
            <a:ext cx="4407091"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Carnival Costume Activity</a:t>
            </a:r>
          </a:p>
        </p:txBody>
      </p:sp>
      <p:cxnSp>
        <p:nvCxnSpPr>
          <p:cNvPr id="5" name="Straight Connector 4">
            <a:extLst>
              <a:ext uri="{FF2B5EF4-FFF2-40B4-BE49-F238E27FC236}">
                <a16:creationId xmlns:a16="http://schemas.microsoft.com/office/drawing/2014/main" id="{15FE1142-6E64-174E-8C12-06250C7E9427}"/>
              </a:ext>
            </a:extLst>
          </p:cNvPr>
          <p:cNvCxnSpPr>
            <a:cxnSpLocks/>
          </p:cNvCxnSpPr>
          <p:nvPr/>
        </p:nvCxnSpPr>
        <p:spPr>
          <a:xfrm>
            <a:off x="84270" y="1088260"/>
            <a:ext cx="12192000"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sp>
        <p:nvSpPr>
          <p:cNvPr id="6" name="Rectangle 4">
            <a:extLst>
              <a:ext uri="{FF2B5EF4-FFF2-40B4-BE49-F238E27FC236}">
                <a16:creationId xmlns:a16="http://schemas.microsoft.com/office/drawing/2014/main" id="{1D5F8350-1A47-174D-B555-90AB15B67DE1}"/>
              </a:ext>
            </a:extLst>
          </p:cNvPr>
          <p:cNvSpPr/>
          <p:nvPr/>
        </p:nvSpPr>
        <p:spPr>
          <a:xfrm>
            <a:off x="4553578" y="1285793"/>
            <a:ext cx="7416965" cy="1107996"/>
          </a:xfrm>
          <a:prstGeom prst="rect">
            <a:avLst/>
          </a:prstGeom>
          <a:noFill/>
          <a:ln>
            <a:noFill/>
            <a:prstDash val="solid"/>
          </a:ln>
        </p:spPr>
        <p:txBody>
          <a:bodyPr vert="horz" wrap="square" lIns="0" tIns="0" rIns="0" bIns="0" anchor="t" anchorCtr="0" compatLnSpc="1">
            <a:spAutoFit/>
          </a:bodyPr>
          <a:lstStyle/>
          <a:p>
            <a:br>
              <a:rPr lang="en-GB" dirty="0"/>
            </a:br>
            <a:endParaRPr lang="en-GB" dirty="0"/>
          </a:p>
          <a:p>
            <a:pPr rtl="0">
              <a:spcBef>
                <a:spcPts val="0"/>
              </a:spcBef>
              <a:spcAft>
                <a:spcPts val="0"/>
              </a:spcAft>
            </a:pPr>
            <a:br>
              <a:rPr lang="en-GB" b="0" dirty="0">
                <a:effectLst/>
              </a:rPr>
            </a:br>
            <a:endParaRPr lang="en-GB" b="0" dirty="0">
              <a:effectLst/>
            </a:endParaRPr>
          </a:p>
        </p:txBody>
      </p:sp>
      <p:sp>
        <p:nvSpPr>
          <p:cNvPr id="7" name="TextBox 6">
            <a:extLst>
              <a:ext uri="{FF2B5EF4-FFF2-40B4-BE49-F238E27FC236}">
                <a16:creationId xmlns:a16="http://schemas.microsoft.com/office/drawing/2014/main" id="{1D81A3C1-C43B-274E-80D8-ACE6E975FC0A}"/>
              </a:ext>
            </a:extLst>
          </p:cNvPr>
          <p:cNvSpPr txBox="1"/>
          <p:nvPr/>
        </p:nvSpPr>
        <p:spPr>
          <a:xfrm>
            <a:off x="1027524" y="1878888"/>
            <a:ext cx="8944815" cy="3693319"/>
          </a:xfrm>
          <a:prstGeom prst="rect">
            <a:avLst/>
          </a:prstGeom>
          <a:noFill/>
        </p:spPr>
        <p:txBody>
          <a:bodyPr wrap="square" rtlCol="0">
            <a:spAutoFit/>
          </a:bodyPr>
          <a:lstStyle/>
          <a:p>
            <a:r>
              <a:rPr lang="en-US" dirty="0"/>
              <a:t>How to make a Windrush headdress Mahogany Carnival Arts</a:t>
            </a:r>
          </a:p>
          <a:p>
            <a:endParaRPr lang="en-US" dirty="0"/>
          </a:p>
          <a:p>
            <a:r>
              <a:rPr lang="en-US" dirty="0">
                <a:hlinkClick r:id="rId2"/>
              </a:rPr>
              <a:t>https://www.mahoganycarnival.com/how-to-make-a-windrush-hat/</a:t>
            </a:r>
            <a:endParaRPr lang="en-US" dirty="0"/>
          </a:p>
          <a:p>
            <a:endParaRPr lang="en-US" dirty="0"/>
          </a:p>
          <a:p>
            <a:r>
              <a:rPr lang="en-US" dirty="0"/>
              <a:t>How to make a steelpan headdress with UKCCA</a:t>
            </a:r>
          </a:p>
          <a:p>
            <a:r>
              <a:rPr lang="en-US" dirty="0">
                <a:hlinkClick r:id="rId3"/>
              </a:rPr>
              <a:t>https://www.carnivalarts.org.uk/post/how-to-make-a-steel-pan-carnival-head-piece</a:t>
            </a:r>
            <a:endParaRPr lang="en-US" dirty="0"/>
          </a:p>
          <a:p>
            <a:endParaRPr lang="en-US" dirty="0"/>
          </a:p>
          <a:p>
            <a:endParaRPr lang="en-US" dirty="0"/>
          </a:p>
          <a:p>
            <a:r>
              <a:rPr lang="en-US" dirty="0"/>
              <a:t>We would love to share on our social media what you have made, your thoughts of Luton Carnival and any messages to our Windrush Generation in Luton.</a:t>
            </a:r>
          </a:p>
          <a:p>
            <a:endParaRPr lang="en-US" dirty="0"/>
          </a:p>
          <a:p>
            <a:r>
              <a:rPr lang="en-US" dirty="0"/>
              <a:t>Please share images, videos and comments via </a:t>
            </a:r>
            <a:r>
              <a:rPr lang="en-US" dirty="0">
                <a:hlinkClick r:id="rId4"/>
              </a:rPr>
              <a:t>fiona@carnivalarts.org,uk</a:t>
            </a:r>
            <a:endParaRPr lang="en-US" dirty="0"/>
          </a:p>
          <a:p>
            <a:endParaRPr lang="en-US" dirty="0"/>
          </a:p>
        </p:txBody>
      </p:sp>
      <p:pic>
        <p:nvPicPr>
          <p:cNvPr id="8" name="Picture 7">
            <a:extLst>
              <a:ext uri="{FF2B5EF4-FFF2-40B4-BE49-F238E27FC236}">
                <a16:creationId xmlns:a16="http://schemas.microsoft.com/office/drawing/2014/main" id="{8190CAEB-B547-8943-87AC-A940B6B0A3D0}"/>
              </a:ext>
            </a:extLst>
          </p:cNvPr>
          <p:cNvPicPr/>
          <p:nvPr/>
        </p:nvPicPr>
        <p:blipFill>
          <a:blip r:embed="rId5">
            <a:extLst>
              <a:ext uri="{28A0092B-C50C-407E-A947-70E740481C1C}">
                <a14:useLocalDpi xmlns:a14="http://schemas.microsoft.com/office/drawing/2010/main" val="0"/>
              </a:ext>
            </a:extLst>
          </a:blip>
          <a:stretch>
            <a:fillRect/>
          </a:stretch>
        </p:blipFill>
        <p:spPr>
          <a:xfrm>
            <a:off x="6765536" y="5940365"/>
            <a:ext cx="535738" cy="497742"/>
          </a:xfrm>
          <a:prstGeom prst="rect">
            <a:avLst/>
          </a:prstGeom>
        </p:spPr>
      </p:pic>
      <p:pic>
        <p:nvPicPr>
          <p:cNvPr id="9" name="Picture 8">
            <a:extLst>
              <a:ext uri="{FF2B5EF4-FFF2-40B4-BE49-F238E27FC236}">
                <a16:creationId xmlns:a16="http://schemas.microsoft.com/office/drawing/2014/main" id="{5492F1EA-448A-5C4F-B49E-C0F262A37D93}"/>
              </a:ext>
            </a:extLst>
          </p:cNvPr>
          <p:cNvPicPr/>
          <p:nvPr/>
        </p:nvPicPr>
        <p:blipFill rotWithShape="1">
          <a:blip r:embed="rId6">
            <a:extLst>
              <a:ext uri="{28A0092B-C50C-407E-A947-70E740481C1C}">
                <a14:useLocalDpi xmlns:a14="http://schemas.microsoft.com/office/drawing/2010/main" val="0"/>
              </a:ext>
            </a:extLst>
          </a:blip>
          <a:srcRect l="61836" r="23538" b="13992"/>
          <a:stretch/>
        </p:blipFill>
        <p:spPr>
          <a:xfrm>
            <a:off x="7375150" y="5718483"/>
            <a:ext cx="1773819" cy="843096"/>
          </a:xfrm>
          <a:prstGeom prst="rect">
            <a:avLst/>
          </a:prstGeom>
        </p:spPr>
      </p:pic>
      <p:pic>
        <p:nvPicPr>
          <p:cNvPr id="10" name="Picture 9" descr="Logo, company name&#10;&#10;Description automatically generated">
            <a:extLst>
              <a:ext uri="{FF2B5EF4-FFF2-40B4-BE49-F238E27FC236}">
                <a16:creationId xmlns:a16="http://schemas.microsoft.com/office/drawing/2014/main" id="{1495FBF0-E4B7-354E-A3F2-C0B15654D0FB}"/>
              </a:ext>
            </a:extLst>
          </p:cNvPr>
          <p:cNvPicPr/>
          <p:nvPr/>
        </p:nvPicPr>
        <p:blipFill rotWithShape="1">
          <a:blip r:embed="rId7">
            <a:extLst>
              <a:ext uri="{28A0092B-C50C-407E-A947-70E740481C1C}">
                <a14:useLocalDpi xmlns:a14="http://schemas.microsoft.com/office/drawing/2010/main" val="0"/>
              </a:ext>
            </a:extLst>
          </a:blip>
          <a:srcRect l="6612" t="9851" r="8362" b="14651"/>
          <a:stretch/>
        </p:blipFill>
        <p:spPr bwMode="auto">
          <a:xfrm>
            <a:off x="1048533" y="5769740"/>
            <a:ext cx="1633270" cy="62516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3F72E51-F357-734A-89C5-BA4BF7D68B8E}"/>
              </a:ext>
            </a:extLst>
          </p:cNvPr>
          <p:cNvPicPr/>
          <p:nvPr/>
        </p:nvPicPr>
        <p:blipFill rotWithShape="1">
          <a:blip r:embed="rId6">
            <a:extLst>
              <a:ext uri="{28A0092B-C50C-407E-A947-70E740481C1C}">
                <a14:useLocalDpi xmlns:a14="http://schemas.microsoft.com/office/drawing/2010/main" val="0"/>
              </a:ext>
            </a:extLst>
          </a:blip>
          <a:srcRect l="93642" r="1969" b="13992"/>
          <a:stretch/>
        </p:blipFill>
        <p:spPr>
          <a:xfrm>
            <a:off x="3570652" y="5526152"/>
            <a:ext cx="742221" cy="1175622"/>
          </a:xfrm>
          <a:prstGeom prst="rect">
            <a:avLst/>
          </a:prstGeom>
        </p:spPr>
      </p:pic>
      <p:pic>
        <p:nvPicPr>
          <p:cNvPr id="12" name="Picture 11">
            <a:extLst>
              <a:ext uri="{FF2B5EF4-FFF2-40B4-BE49-F238E27FC236}">
                <a16:creationId xmlns:a16="http://schemas.microsoft.com/office/drawing/2014/main" id="{FDD5F2F3-75F6-9947-915B-BC2A89B9ACF0}"/>
              </a:ext>
            </a:extLst>
          </p:cNvPr>
          <p:cNvPicPr/>
          <p:nvPr/>
        </p:nvPicPr>
        <p:blipFill rotWithShape="1">
          <a:blip r:embed="rId6">
            <a:extLst>
              <a:ext uri="{28A0092B-C50C-407E-A947-70E740481C1C}">
                <a14:useLocalDpi xmlns:a14="http://schemas.microsoft.com/office/drawing/2010/main" val="0"/>
              </a:ext>
            </a:extLst>
          </a:blip>
          <a:srcRect l="76151" r="13958" b="10697"/>
          <a:stretch/>
        </p:blipFill>
        <p:spPr>
          <a:xfrm>
            <a:off x="5300322" y="5644347"/>
            <a:ext cx="1358524" cy="991369"/>
          </a:xfrm>
          <a:prstGeom prst="rect">
            <a:avLst/>
          </a:prstGeom>
        </p:spPr>
      </p:pic>
      <p:pic>
        <p:nvPicPr>
          <p:cNvPr id="13" name="Picture 12">
            <a:extLst>
              <a:ext uri="{FF2B5EF4-FFF2-40B4-BE49-F238E27FC236}">
                <a16:creationId xmlns:a16="http://schemas.microsoft.com/office/drawing/2014/main" id="{34884B0D-E7DF-2946-AFAF-40035197CF65}"/>
              </a:ext>
            </a:extLst>
          </p:cNvPr>
          <p:cNvPicPr/>
          <p:nvPr/>
        </p:nvPicPr>
        <p:blipFill rotWithShape="1">
          <a:blip r:embed="rId6">
            <a:extLst>
              <a:ext uri="{28A0092B-C50C-407E-A947-70E740481C1C}">
                <a14:useLocalDpi xmlns:a14="http://schemas.microsoft.com/office/drawing/2010/main" val="0"/>
              </a:ext>
            </a:extLst>
          </a:blip>
          <a:srcRect l="85079" r="6331"/>
          <a:stretch/>
        </p:blipFill>
        <p:spPr>
          <a:xfrm>
            <a:off x="4223835" y="5696576"/>
            <a:ext cx="1068387" cy="1005198"/>
          </a:xfrm>
          <a:prstGeom prst="rect">
            <a:avLst/>
          </a:prstGeom>
        </p:spPr>
      </p:pic>
      <p:pic>
        <p:nvPicPr>
          <p:cNvPr id="14" name="Picture 13" descr="Logo, company name&#10;&#10;Description automatically generated">
            <a:extLst>
              <a:ext uri="{FF2B5EF4-FFF2-40B4-BE49-F238E27FC236}">
                <a16:creationId xmlns:a16="http://schemas.microsoft.com/office/drawing/2014/main" id="{76652F88-F124-E848-909B-2D12A1CB5125}"/>
              </a:ext>
            </a:extLst>
          </p:cNvPr>
          <p:cNvPicPr>
            <a:picLocks noChangeAspect="1"/>
          </p:cNvPicPr>
          <p:nvPr/>
        </p:nvPicPr>
        <p:blipFill>
          <a:blip r:embed="rId8"/>
          <a:stretch>
            <a:fillRect/>
          </a:stretch>
        </p:blipFill>
        <p:spPr>
          <a:xfrm>
            <a:off x="2727106" y="5844209"/>
            <a:ext cx="701831" cy="701831"/>
          </a:xfrm>
          <a:prstGeom prst="rect">
            <a:avLst/>
          </a:prstGeom>
        </p:spPr>
      </p:pic>
    </p:spTree>
    <p:extLst>
      <p:ext uri="{BB962C8B-B14F-4D97-AF65-F5344CB8AC3E}">
        <p14:creationId xmlns:p14="http://schemas.microsoft.com/office/powerpoint/2010/main" val="180365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3AC4-3DDB-BD40-ACD5-F16D6659EB5B}"/>
              </a:ext>
            </a:extLst>
          </p:cNvPr>
          <p:cNvSpPr>
            <a:spLocks noGrp="1"/>
          </p:cNvSpPr>
          <p:nvPr>
            <p:ph type="title"/>
          </p:nvPr>
        </p:nvSpPr>
        <p:spPr>
          <a:xfrm>
            <a:off x="719865" y="5345916"/>
            <a:ext cx="10515600" cy="1325563"/>
          </a:xfrm>
        </p:spPr>
        <p:txBody>
          <a:bodyPr/>
          <a:lstStyle/>
          <a:p>
            <a:pPr algn="ctr"/>
            <a:r>
              <a:rPr lang="en-US" b="1" dirty="0">
                <a:solidFill>
                  <a:schemeClr val="accent1">
                    <a:lumMod val="75000"/>
                  </a:schemeClr>
                </a:solidFill>
              </a:rPr>
              <a:t>The Windrush Generation</a:t>
            </a:r>
          </a:p>
        </p:txBody>
      </p:sp>
      <p:pic>
        <p:nvPicPr>
          <p:cNvPr id="9" name="Picture 8">
            <a:extLst>
              <a:ext uri="{FF2B5EF4-FFF2-40B4-BE49-F238E27FC236}">
                <a16:creationId xmlns:a16="http://schemas.microsoft.com/office/drawing/2014/main" id="{69F3F7B9-C215-FD40-815F-888A28A8CE2C}"/>
              </a:ext>
            </a:extLst>
          </p:cNvPr>
          <p:cNvPicPr/>
          <p:nvPr/>
        </p:nvPicPr>
        <p:blipFill>
          <a:blip r:embed="rId2">
            <a:extLst>
              <a:ext uri="{28A0092B-C50C-407E-A947-70E740481C1C}">
                <a14:useLocalDpi xmlns:a14="http://schemas.microsoft.com/office/drawing/2010/main" val="0"/>
              </a:ext>
            </a:extLst>
          </a:blip>
          <a:stretch>
            <a:fillRect/>
          </a:stretch>
        </p:blipFill>
        <p:spPr>
          <a:xfrm>
            <a:off x="9500963" y="6370153"/>
            <a:ext cx="268605" cy="249555"/>
          </a:xfrm>
          <a:prstGeom prst="rect">
            <a:avLst/>
          </a:prstGeom>
        </p:spPr>
      </p:pic>
      <p:pic>
        <p:nvPicPr>
          <p:cNvPr id="15" name="Picture 14">
            <a:extLst>
              <a:ext uri="{FF2B5EF4-FFF2-40B4-BE49-F238E27FC236}">
                <a16:creationId xmlns:a16="http://schemas.microsoft.com/office/drawing/2014/main" id="{5B269F7B-DDDA-4F40-916A-96249B837843}"/>
              </a:ext>
            </a:extLst>
          </p:cNvPr>
          <p:cNvPicPr/>
          <p:nvPr/>
        </p:nvPicPr>
        <p:blipFill rotWithShape="1">
          <a:blip r:embed="rId3">
            <a:extLst>
              <a:ext uri="{28A0092B-C50C-407E-A947-70E740481C1C}">
                <a14:useLocalDpi xmlns:a14="http://schemas.microsoft.com/office/drawing/2010/main" val="0"/>
              </a:ext>
            </a:extLst>
          </a:blip>
          <a:srcRect l="61836"/>
          <a:stretch/>
        </p:blipFill>
        <p:spPr>
          <a:xfrm>
            <a:off x="9769568" y="6260560"/>
            <a:ext cx="2335717" cy="494665"/>
          </a:xfrm>
          <a:prstGeom prst="rect">
            <a:avLst/>
          </a:prstGeom>
        </p:spPr>
      </p:pic>
      <p:pic>
        <p:nvPicPr>
          <p:cNvPr id="17" name="Picture 16" descr="Logo, company name&#10;&#10;Description automatically generated">
            <a:extLst>
              <a:ext uri="{FF2B5EF4-FFF2-40B4-BE49-F238E27FC236}">
                <a16:creationId xmlns:a16="http://schemas.microsoft.com/office/drawing/2014/main" id="{077B9F87-A272-8D49-92ED-7BB6126F9FB9}"/>
              </a:ext>
            </a:extLst>
          </p:cNvPr>
          <p:cNvPicPr/>
          <p:nvPr/>
        </p:nvPicPr>
        <p:blipFill rotWithShape="1">
          <a:blip r:embed="rId4">
            <a:extLst>
              <a:ext uri="{28A0092B-C50C-407E-A947-70E740481C1C}">
                <a14:useLocalDpi xmlns:a14="http://schemas.microsoft.com/office/drawing/2010/main" val="0"/>
              </a:ext>
            </a:extLst>
          </a:blip>
          <a:srcRect l="6612" t="9851" r="8362" b="14651"/>
          <a:stretch/>
        </p:blipFill>
        <p:spPr bwMode="auto">
          <a:xfrm>
            <a:off x="8568709" y="6308491"/>
            <a:ext cx="873257" cy="33425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9179E8B4-D43A-4A44-958F-79930B3AB7D6}"/>
              </a:ext>
            </a:extLst>
          </p:cNvPr>
          <p:cNvPicPr>
            <a:picLocks noChangeAspect="1"/>
          </p:cNvPicPr>
          <p:nvPr/>
        </p:nvPicPr>
        <p:blipFill rotWithShape="1">
          <a:blip r:embed="rId5"/>
          <a:srcRect b="32394"/>
          <a:stretch/>
        </p:blipFill>
        <p:spPr>
          <a:xfrm>
            <a:off x="0" y="-1"/>
            <a:ext cx="12192000" cy="5500689"/>
          </a:xfrm>
          <a:prstGeom prst="rect">
            <a:avLst/>
          </a:prstGeom>
        </p:spPr>
      </p:pic>
    </p:spTree>
    <p:extLst>
      <p:ext uri="{BB962C8B-B14F-4D97-AF65-F5344CB8AC3E}">
        <p14:creationId xmlns:p14="http://schemas.microsoft.com/office/powerpoint/2010/main" val="1032153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What is the Windrush Generation? | Finding My Family: A Windrush Special | Newsround">
            <a:hlinkClick r:id="" action="ppaction://media"/>
            <a:extLst>
              <a:ext uri="{FF2B5EF4-FFF2-40B4-BE49-F238E27FC236}">
                <a16:creationId xmlns:a16="http://schemas.microsoft.com/office/drawing/2014/main" id="{949459A7-EF51-1841-85BA-39C9B5B30163}"/>
              </a:ext>
            </a:extLst>
          </p:cNvPr>
          <p:cNvPicPr>
            <a:picLocks noRot="1" noChangeAspect="1"/>
          </p:cNvPicPr>
          <p:nvPr>
            <a:videoFile r:link="rId1"/>
          </p:nvPr>
        </p:nvPicPr>
        <p:blipFill>
          <a:blip r:embed="rId3"/>
          <a:stretch>
            <a:fillRect/>
          </a:stretch>
        </p:blipFill>
        <p:spPr>
          <a:xfrm>
            <a:off x="3160920" y="1481238"/>
            <a:ext cx="8357673" cy="4722085"/>
          </a:xfrm>
          <a:prstGeom prst="rect">
            <a:avLst/>
          </a:prstGeom>
        </p:spPr>
      </p:pic>
      <p:sp>
        <p:nvSpPr>
          <p:cNvPr id="5" name="Title 1">
            <a:extLst>
              <a:ext uri="{FF2B5EF4-FFF2-40B4-BE49-F238E27FC236}">
                <a16:creationId xmlns:a16="http://schemas.microsoft.com/office/drawing/2014/main" id="{8F2403B9-5D73-5349-8BDA-A6A3CFC04D39}"/>
              </a:ext>
            </a:extLst>
          </p:cNvPr>
          <p:cNvSpPr txBox="1">
            <a:spLocks/>
          </p:cNvSpPr>
          <p:nvPr/>
        </p:nvSpPr>
        <p:spPr>
          <a:xfrm>
            <a:off x="2995613" y="366089"/>
            <a:ext cx="4476750"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The Windrush Generation</a:t>
            </a:r>
          </a:p>
        </p:txBody>
      </p:sp>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EA1847B8-C528-E243-AA2F-19AA5D025EE7}"/>
              </a:ext>
            </a:extLst>
          </p:cNvPr>
          <p:cNvPicPr>
            <a:picLocks noChangeAspect="1"/>
          </p:cNvPicPr>
          <p:nvPr/>
        </p:nvPicPr>
        <p:blipFill rotWithShape="1">
          <a:blip r:embed="rId4"/>
          <a:srcRect l="10208" t="262" r="40671" b="-262"/>
          <a:stretch/>
        </p:blipFill>
        <p:spPr>
          <a:xfrm>
            <a:off x="0" y="0"/>
            <a:ext cx="2268968" cy="6876000"/>
          </a:xfrm>
          <a:prstGeom prst="rect">
            <a:avLst/>
          </a:prstGeom>
        </p:spPr>
      </p:pic>
      <p:sp>
        <p:nvSpPr>
          <p:cNvPr id="6" name="TextBox 5">
            <a:extLst>
              <a:ext uri="{FF2B5EF4-FFF2-40B4-BE49-F238E27FC236}">
                <a16:creationId xmlns:a16="http://schemas.microsoft.com/office/drawing/2014/main" id="{1C48D0B4-51DF-AE44-A870-D3FB2D52CF74}"/>
              </a:ext>
            </a:extLst>
          </p:cNvPr>
          <p:cNvSpPr txBox="1"/>
          <p:nvPr/>
        </p:nvSpPr>
        <p:spPr>
          <a:xfrm>
            <a:off x="2268968" y="6569625"/>
            <a:ext cx="2657139" cy="215444"/>
          </a:xfrm>
          <a:prstGeom prst="rect">
            <a:avLst/>
          </a:prstGeom>
          <a:noFill/>
        </p:spPr>
        <p:txBody>
          <a:bodyPr wrap="square" rtlCol="0">
            <a:spAutoFit/>
          </a:bodyPr>
          <a:lstStyle/>
          <a:p>
            <a:r>
              <a:rPr lang="en-US" sz="800" dirty="0" err="1"/>
              <a:t>windrushfoundation.com</a:t>
            </a:r>
            <a:endParaRPr lang="en-US" sz="800" dirty="0"/>
          </a:p>
        </p:txBody>
      </p:sp>
      <p:sp>
        <p:nvSpPr>
          <p:cNvPr id="2" name="TextBox 1">
            <a:extLst>
              <a:ext uri="{FF2B5EF4-FFF2-40B4-BE49-F238E27FC236}">
                <a16:creationId xmlns:a16="http://schemas.microsoft.com/office/drawing/2014/main" id="{E0CADDF1-F53F-8648-9D1C-E411A3DE9011}"/>
              </a:ext>
            </a:extLst>
          </p:cNvPr>
          <p:cNvSpPr txBox="1"/>
          <p:nvPr/>
        </p:nvSpPr>
        <p:spPr>
          <a:xfrm>
            <a:off x="3139442" y="6231400"/>
            <a:ext cx="4055633" cy="338554"/>
          </a:xfrm>
          <a:prstGeom prst="rect">
            <a:avLst/>
          </a:prstGeom>
          <a:noFill/>
        </p:spPr>
        <p:txBody>
          <a:bodyPr wrap="square" rtlCol="0">
            <a:spAutoFit/>
          </a:bodyPr>
          <a:lstStyle/>
          <a:p>
            <a:r>
              <a:rPr lang="en-GB" sz="800" dirty="0"/>
              <a:t>What is the Windrush Generation? | Finding My Family: A Windrush Special | Newsround</a:t>
            </a:r>
          </a:p>
          <a:p>
            <a:endParaRPr lang="en-US" sz="800" dirty="0"/>
          </a:p>
        </p:txBody>
      </p:sp>
    </p:spTree>
    <p:extLst>
      <p:ext uri="{BB962C8B-B14F-4D97-AF65-F5344CB8AC3E}">
        <p14:creationId xmlns:p14="http://schemas.microsoft.com/office/powerpoint/2010/main" val="266409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2403B9-5D73-5349-8BDA-A6A3CFC04D39}"/>
              </a:ext>
            </a:extLst>
          </p:cNvPr>
          <p:cNvSpPr txBox="1">
            <a:spLocks/>
          </p:cNvSpPr>
          <p:nvPr/>
        </p:nvSpPr>
        <p:spPr>
          <a:xfrm>
            <a:off x="2995613" y="366089"/>
            <a:ext cx="4476750"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The Windrush Generation</a:t>
            </a:r>
          </a:p>
        </p:txBody>
      </p:sp>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77D7D66F-DCBA-2F41-BE90-F7A028A64188}"/>
              </a:ext>
            </a:extLst>
          </p:cNvPr>
          <p:cNvPicPr>
            <a:picLocks noChangeAspect="1"/>
          </p:cNvPicPr>
          <p:nvPr/>
        </p:nvPicPr>
        <p:blipFill rotWithShape="1">
          <a:blip r:embed="rId2"/>
          <a:srcRect l="50000" r="16915"/>
          <a:stretch/>
        </p:blipFill>
        <p:spPr>
          <a:xfrm>
            <a:off x="896" y="0"/>
            <a:ext cx="2268968" cy="6858000"/>
          </a:xfrm>
          <a:prstGeom prst="rect">
            <a:avLst/>
          </a:prstGeom>
        </p:spPr>
      </p:pic>
      <p:sp>
        <p:nvSpPr>
          <p:cNvPr id="8" name="Rectangle 4">
            <a:extLst>
              <a:ext uri="{FF2B5EF4-FFF2-40B4-BE49-F238E27FC236}">
                <a16:creationId xmlns:a16="http://schemas.microsoft.com/office/drawing/2014/main" id="{7B968C64-3C54-2944-9883-79FBDF8ED4BE}"/>
              </a:ext>
            </a:extLst>
          </p:cNvPr>
          <p:cNvSpPr/>
          <p:nvPr/>
        </p:nvSpPr>
        <p:spPr>
          <a:xfrm>
            <a:off x="2995613" y="1895638"/>
            <a:ext cx="3779785" cy="4154984"/>
          </a:xfrm>
          <a:prstGeom prst="rect">
            <a:avLst/>
          </a:prstGeom>
          <a:noFill/>
          <a:ln>
            <a:noFill/>
            <a:prstDash val="solid"/>
          </a:ln>
        </p:spPr>
        <p:txBody>
          <a:bodyPr vert="horz" wrap="square" lIns="0" tIns="0" rIns="0" bIns="0" anchor="t" anchorCtr="0" compatLnSpc="1">
            <a:spAutoFit/>
          </a:bodyPr>
          <a:lstStyle/>
          <a:p>
            <a:pPr rtl="0">
              <a:spcBef>
                <a:spcPts val="0"/>
              </a:spcBef>
              <a:spcAft>
                <a:spcPts val="0"/>
              </a:spcAft>
            </a:pPr>
            <a:r>
              <a:rPr lang="en-GB" sz="1800" b="0" i="0" u="none" strike="noStrike" dirty="0">
                <a:solidFill>
                  <a:srgbClr val="000000"/>
                </a:solidFill>
                <a:effectLst/>
                <a:latin typeface="Twinkl" pitchFamily="2" charset="0"/>
              </a:rPr>
              <a:t>The Caribbean is a group of tropical islands off the coast of Central America. Nowadays, many people travel to the Caribbean to go on luxury holidays.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Twinkl" pitchFamily="2" charset="0"/>
              </a:rPr>
              <a:t>As part of the British Commonwealth, children in these countries learnt English and were taught British history.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Twinkl" pitchFamily="2" charset="0"/>
              </a:rPr>
              <a:t>People living on islands, such as Jamaica, Trinidad and Tobago were offered the opportunity to start a new life in the United Kingdom. </a:t>
            </a:r>
            <a:endParaRPr lang="en-GB" b="0" dirty="0">
              <a:effectLst/>
            </a:endParaRPr>
          </a:p>
        </p:txBody>
      </p:sp>
      <p:pic>
        <p:nvPicPr>
          <p:cNvPr id="10" name="Picture 9" descr="Map&#10;&#10;Description automatically generated">
            <a:extLst>
              <a:ext uri="{FF2B5EF4-FFF2-40B4-BE49-F238E27FC236}">
                <a16:creationId xmlns:a16="http://schemas.microsoft.com/office/drawing/2014/main" id="{90ABCFDF-3E5C-DC4F-AFEA-3CA31DE7357C}"/>
              </a:ext>
            </a:extLst>
          </p:cNvPr>
          <p:cNvPicPr>
            <a:picLocks noChangeAspect="1"/>
          </p:cNvPicPr>
          <p:nvPr/>
        </p:nvPicPr>
        <p:blipFill rotWithShape="1">
          <a:blip r:embed="rId3">
            <a:extLst>
              <a:ext uri="{28A0092B-C50C-407E-A947-70E740481C1C}">
                <a14:useLocalDpi xmlns:a14="http://schemas.microsoft.com/office/drawing/2010/main" val="0"/>
              </a:ext>
            </a:extLst>
          </a:blip>
          <a:srcRect l="21032" r="-390"/>
          <a:stretch/>
        </p:blipFill>
        <p:spPr>
          <a:xfrm>
            <a:off x="7102421" y="1895638"/>
            <a:ext cx="3950639" cy="3520225"/>
          </a:xfrm>
          <a:prstGeom prst="rect">
            <a:avLst/>
          </a:prstGeom>
        </p:spPr>
      </p:pic>
      <p:sp>
        <p:nvSpPr>
          <p:cNvPr id="9" name="TextBox 8">
            <a:extLst>
              <a:ext uri="{FF2B5EF4-FFF2-40B4-BE49-F238E27FC236}">
                <a16:creationId xmlns:a16="http://schemas.microsoft.com/office/drawing/2014/main" id="{36E91B4B-0B30-F74D-8A63-DD2FAF58E4AA}"/>
              </a:ext>
            </a:extLst>
          </p:cNvPr>
          <p:cNvSpPr txBox="1"/>
          <p:nvPr/>
        </p:nvSpPr>
        <p:spPr>
          <a:xfrm>
            <a:off x="2268968" y="6569625"/>
            <a:ext cx="2657139" cy="215444"/>
          </a:xfrm>
          <a:prstGeom prst="rect">
            <a:avLst/>
          </a:prstGeom>
          <a:noFill/>
        </p:spPr>
        <p:txBody>
          <a:bodyPr wrap="square" rtlCol="0">
            <a:spAutoFit/>
          </a:bodyPr>
          <a:lstStyle/>
          <a:p>
            <a:r>
              <a:rPr lang="en-US" sz="800" dirty="0" err="1"/>
              <a:t>windrushfoundation.com</a:t>
            </a:r>
            <a:endParaRPr lang="en-US" sz="800" dirty="0"/>
          </a:p>
        </p:txBody>
      </p:sp>
    </p:spTree>
    <p:extLst>
      <p:ext uri="{BB962C8B-B14F-4D97-AF65-F5344CB8AC3E}">
        <p14:creationId xmlns:p14="http://schemas.microsoft.com/office/powerpoint/2010/main" val="4074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2403B9-5D73-5349-8BDA-A6A3CFC04D39}"/>
              </a:ext>
            </a:extLst>
          </p:cNvPr>
          <p:cNvSpPr txBox="1">
            <a:spLocks/>
          </p:cNvSpPr>
          <p:nvPr/>
        </p:nvSpPr>
        <p:spPr>
          <a:xfrm>
            <a:off x="2995613" y="366089"/>
            <a:ext cx="4476750"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The Windrush Generation</a:t>
            </a:r>
          </a:p>
        </p:txBody>
      </p:sp>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pic>
        <p:nvPicPr>
          <p:cNvPr id="9" name="Picture 8" descr="Map&#10;&#10;Description automatically generated">
            <a:extLst>
              <a:ext uri="{FF2B5EF4-FFF2-40B4-BE49-F238E27FC236}">
                <a16:creationId xmlns:a16="http://schemas.microsoft.com/office/drawing/2014/main" id="{DD3A6918-4875-5449-8EE9-5013743B1CA9}"/>
              </a:ext>
            </a:extLst>
          </p:cNvPr>
          <p:cNvPicPr>
            <a:picLocks noChangeAspect="1"/>
          </p:cNvPicPr>
          <p:nvPr/>
        </p:nvPicPr>
        <p:blipFill rotWithShape="1">
          <a:blip r:embed="rId2">
            <a:extLst>
              <a:ext uri="{28A0092B-C50C-407E-A947-70E740481C1C}">
                <a14:useLocalDpi xmlns:a14="http://schemas.microsoft.com/office/drawing/2010/main" val="0"/>
              </a:ext>
            </a:extLst>
          </a:blip>
          <a:srcRect l="5084" t="4769" r="14495" b="45720"/>
          <a:stretch/>
        </p:blipFill>
        <p:spPr>
          <a:xfrm rot="16200000">
            <a:off x="6726909" y="1648438"/>
            <a:ext cx="5007951" cy="4359392"/>
          </a:xfrm>
          <a:prstGeom prst="rect">
            <a:avLst/>
          </a:prstGeom>
        </p:spPr>
      </p:pic>
      <p:sp>
        <p:nvSpPr>
          <p:cNvPr id="12" name="Rectangle 4">
            <a:extLst>
              <a:ext uri="{FF2B5EF4-FFF2-40B4-BE49-F238E27FC236}">
                <a16:creationId xmlns:a16="http://schemas.microsoft.com/office/drawing/2014/main" id="{978CC788-3F6D-5E42-9754-38C95D54A0B9}"/>
              </a:ext>
            </a:extLst>
          </p:cNvPr>
          <p:cNvSpPr/>
          <p:nvPr/>
        </p:nvSpPr>
        <p:spPr>
          <a:xfrm>
            <a:off x="3179762" y="2581803"/>
            <a:ext cx="3297972" cy="1938992"/>
          </a:xfrm>
          <a:prstGeom prst="rect">
            <a:avLst/>
          </a:prstGeom>
          <a:noFill/>
          <a:ln>
            <a:noFill/>
            <a:prstDash val="solid"/>
          </a:ln>
        </p:spPr>
        <p:txBody>
          <a:bodyPr vert="horz" wrap="square" lIns="0" tIns="0" rIns="0" bIns="0" anchor="t" anchorCtr="0" compatLnSpc="1">
            <a:spAutoFit/>
          </a:bodyPr>
          <a:lstStyle/>
          <a:p>
            <a:pPr rtl="0">
              <a:spcBef>
                <a:spcPts val="0"/>
              </a:spcBef>
              <a:spcAft>
                <a:spcPts val="0"/>
              </a:spcAft>
            </a:pPr>
            <a:r>
              <a:rPr lang="en-GB" sz="1800" b="0" i="0" u="none" strike="noStrike" dirty="0">
                <a:solidFill>
                  <a:srgbClr val="000000"/>
                </a:solidFill>
                <a:effectLst/>
                <a:latin typeface="Twinkl" pitchFamily="2" charset="0"/>
              </a:rPr>
              <a:t>The first group of people to come from the Caribbean to Britain made a very long journey across the Atlantic Ocean on a ship called the Empire Windrush. It took about 22 days to make the crossing.</a:t>
            </a:r>
            <a:endParaRPr lang="en-GB" b="0" dirty="0">
              <a:effectLst/>
            </a:endParaRPr>
          </a:p>
        </p:txBody>
      </p:sp>
      <p:sp>
        <p:nvSpPr>
          <p:cNvPr id="8" name="TextBox 7">
            <a:extLst>
              <a:ext uri="{FF2B5EF4-FFF2-40B4-BE49-F238E27FC236}">
                <a16:creationId xmlns:a16="http://schemas.microsoft.com/office/drawing/2014/main" id="{BACD5CB9-D7F4-214D-8D6F-5C84B3AE750F}"/>
              </a:ext>
            </a:extLst>
          </p:cNvPr>
          <p:cNvSpPr txBox="1"/>
          <p:nvPr/>
        </p:nvSpPr>
        <p:spPr>
          <a:xfrm>
            <a:off x="2268968" y="6569625"/>
            <a:ext cx="2657139" cy="215444"/>
          </a:xfrm>
          <a:prstGeom prst="rect">
            <a:avLst/>
          </a:prstGeom>
          <a:noFill/>
        </p:spPr>
        <p:txBody>
          <a:bodyPr wrap="square" rtlCol="0">
            <a:spAutoFit/>
          </a:bodyPr>
          <a:lstStyle/>
          <a:p>
            <a:r>
              <a:rPr lang="en-US" sz="800" dirty="0" err="1"/>
              <a:t>windrushfoundation.com</a:t>
            </a:r>
            <a:endParaRPr lang="en-US" sz="800" dirty="0"/>
          </a:p>
        </p:txBody>
      </p:sp>
      <p:pic>
        <p:nvPicPr>
          <p:cNvPr id="13" name="Picture 12">
            <a:extLst>
              <a:ext uri="{FF2B5EF4-FFF2-40B4-BE49-F238E27FC236}">
                <a16:creationId xmlns:a16="http://schemas.microsoft.com/office/drawing/2014/main" id="{5C775164-AC84-3C45-9FD2-711DBBB043CC}"/>
              </a:ext>
            </a:extLst>
          </p:cNvPr>
          <p:cNvPicPr>
            <a:picLocks noChangeAspect="1"/>
          </p:cNvPicPr>
          <p:nvPr/>
        </p:nvPicPr>
        <p:blipFill rotWithShape="1">
          <a:blip r:embed="rId3"/>
          <a:srcRect l="22181" r="57968"/>
          <a:stretch/>
        </p:blipFill>
        <p:spPr>
          <a:xfrm>
            <a:off x="0" y="0"/>
            <a:ext cx="2268968" cy="6858000"/>
          </a:xfrm>
          <a:prstGeom prst="rect">
            <a:avLst/>
          </a:prstGeom>
        </p:spPr>
      </p:pic>
    </p:spTree>
    <p:extLst>
      <p:ext uri="{BB962C8B-B14F-4D97-AF65-F5344CB8AC3E}">
        <p14:creationId xmlns:p14="http://schemas.microsoft.com/office/powerpoint/2010/main" val="6473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2403B9-5D73-5349-8BDA-A6A3CFC04D39}"/>
              </a:ext>
            </a:extLst>
          </p:cNvPr>
          <p:cNvSpPr txBox="1">
            <a:spLocks/>
          </p:cNvSpPr>
          <p:nvPr/>
        </p:nvSpPr>
        <p:spPr>
          <a:xfrm>
            <a:off x="2995613" y="366089"/>
            <a:ext cx="4476750"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The Windrush Generation</a:t>
            </a:r>
          </a:p>
        </p:txBody>
      </p:sp>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77D7D66F-DCBA-2F41-BE90-F7A028A64188}"/>
              </a:ext>
            </a:extLst>
          </p:cNvPr>
          <p:cNvPicPr>
            <a:picLocks noChangeAspect="1"/>
          </p:cNvPicPr>
          <p:nvPr/>
        </p:nvPicPr>
        <p:blipFill rotWithShape="1">
          <a:blip r:embed="rId2"/>
          <a:srcRect l="50000" r="16915"/>
          <a:stretch/>
        </p:blipFill>
        <p:spPr>
          <a:xfrm>
            <a:off x="896" y="0"/>
            <a:ext cx="2268968" cy="6858000"/>
          </a:xfrm>
          <a:prstGeom prst="rect">
            <a:avLst/>
          </a:prstGeom>
        </p:spPr>
      </p:pic>
      <p:sp>
        <p:nvSpPr>
          <p:cNvPr id="8" name="Rectangle 4">
            <a:extLst>
              <a:ext uri="{FF2B5EF4-FFF2-40B4-BE49-F238E27FC236}">
                <a16:creationId xmlns:a16="http://schemas.microsoft.com/office/drawing/2014/main" id="{ADD833A8-8782-D648-B80F-81F6824CC37D}"/>
              </a:ext>
            </a:extLst>
          </p:cNvPr>
          <p:cNvSpPr/>
          <p:nvPr/>
        </p:nvSpPr>
        <p:spPr>
          <a:xfrm>
            <a:off x="3108325" y="1553103"/>
            <a:ext cx="3821113" cy="1661993"/>
          </a:xfrm>
          <a:prstGeom prst="rect">
            <a:avLst/>
          </a:prstGeom>
          <a:noFill/>
          <a:ln>
            <a:noFill/>
            <a:prstDash val="solid"/>
          </a:ln>
        </p:spPr>
        <p:txBody>
          <a:bodyPr vert="horz" wrap="square" lIns="0" tIns="0" rIns="0" bIns="0" anchor="t" anchorCtr="0" compatLnSpc="1">
            <a:spAutoFit/>
          </a:bodyPr>
          <a:lstStyle/>
          <a:p>
            <a:pPr rtl="0">
              <a:spcBef>
                <a:spcPts val="0"/>
              </a:spcBef>
              <a:spcAft>
                <a:spcPts val="0"/>
              </a:spcAft>
            </a:pPr>
            <a:r>
              <a:rPr lang="en-GB" sz="1800" b="0" i="0" u="none" strike="noStrike" dirty="0">
                <a:solidFill>
                  <a:srgbClr val="000000"/>
                </a:solidFill>
                <a:effectLst/>
                <a:latin typeface="Twinkl" pitchFamily="2" charset="0"/>
              </a:rPr>
              <a:t>On 22</a:t>
            </a:r>
            <a:r>
              <a:rPr lang="en-GB" sz="1800" b="0" i="0" u="none" strike="noStrike" baseline="30000" dirty="0">
                <a:solidFill>
                  <a:srgbClr val="000000"/>
                </a:solidFill>
                <a:effectLst/>
                <a:latin typeface="Twinkl" pitchFamily="2" charset="0"/>
              </a:rPr>
              <a:t>nd</a:t>
            </a:r>
            <a:r>
              <a:rPr lang="en-GB" sz="1800" b="0" i="0" u="none" strike="noStrike" dirty="0">
                <a:solidFill>
                  <a:srgbClr val="000000"/>
                </a:solidFill>
                <a:effectLst/>
                <a:latin typeface="Twinkl" pitchFamily="2" charset="0"/>
              </a:rPr>
              <a:t> June 1948, the first 492 Caribbean people arrived at Tilbury Docks in Essex. They had left their homes behind and were embarking on a new life in a country thousands of miles away. </a:t>
            </a:r>
            <a:endParaRPr lang="en-GB" b="0" dirty="0">
              <a:effectLst/>
            </a:endParaRPr>
          </a:p>
        </p:txBody>
      </p:sp>
      <p:sp>
        <p:nvSpPr>
          <p:cNvPr id="10" name="Rectangle 9">
            <a:extLst>
              <a:ext uri="{FF2B5EF4-FFF2-40B4-BE49-F238E27FC236}">
                <a16:creationId xmlns:a16="http://schemas.microsoft.com/office/drawing/2014/main" id="{5C10EE72-0977-1141-97D1-719BFA00A860}"/>
              </a:ext>
            </a:extLst>
          </p:cNvPr>
          <p:cNvSpPr/>
          <p:nvPr/>
        </p:nvSpPr>
        <p:spPr>
          <a:xfrm>
            <a:off x="3108321" y="3400425"/>
            <a:ext cx="3578311" cy="3323987"/>
          </a:xfrm>
          <a:prstGeom prst="rect">
            <a:avLst/>
          </a:prstGeom>
          <a:noFill/>
          <a:ln>
            <a:noFill/>
            <a:prstDash val="solid"/>
          </a:ln>
        </p:spPr>
        <p:txBody>
          <a:bodyPr vert="horz" wrap="square" lIns="0" tIns="0" rIns="0" bIns="0" anchor="t" anchorCtr="0" compatLnSpc="1">
            <a:spAutoFit/>
          </a:bodyPr>
          <a:lstStyle/>
          <a:p>
            <a:pPr rtl="0">
              <a:spcBef>
                <a:spcPts val="0"/>
              </a:spcBef>
              <a:spcAft>
                <a:spcPts val="0"/>
              </a:spcAft>
            </a:pPr>
            <a:r>
              <a:rPr lang="en-GB" sz="1800" b="0" i="0" u="none" strike="noStrike" dirty="0">
                <a:solidFill>
                  <a:srgbClr val="000000"/>
                </a:solidFill>
                <a:effectLst/>
                <a:latin typeface="Twinkl" pitchFamily="2" charset="0"/>
              </a:rPr>
              <a:t>The passengers had many skills to offer. There were carpenters, mechanics, cleaners, nurses and steel workers. They soon found work in factories, on the railroads, driving buses and working in the newly formed NHS.</a:t>
            </a:r>
            <a:r>
              <a:rPr lang="en-GB" dirty="0"/>
              <a:t> </a:t>
            </a:r>
            <a:r>
              <a:rPr lang="en-GB" sz="1800" b="0" i="0" u="none" strike="noStrike" dirty="0">
                <a:solidFill>
                  <a:srgbClr val="000000"/>
                </a:solidFill>
                <a:effectLst/>
                <a:latin typeface="Twinkl" pitchFamily="2" charset="0"/>
              </a:rPr>
              <a:t>Many of the passengers settled in the Brixton area of London, creating large Caribbean communities.</a:t>
            </a:r>
            <a:endParaRPr lang="en-GB" b="0" dirty="0">
              <a:effectLst/>
            </a:endParaRPr>
          </a:p>
          <a:p>
            <a:br>
              <a:rPr lang="en-GB" dirty="0"/>
            </a:br>
            <a:endParaRPr lang="en-GB" b="0" dirty="0">
              <a:effectLst/>
            </a:endParaRPr>
          </a:p>
        </p:txBody>
      </p:sp>
      <p:pic>
        <p:nvPicPr>
          <p:cNvPr id="4" name="Picture 3">
            <a:extLst>
              <a:ext uri="{FF2B5EF4-FFF2-40B4-BE49-F238E27FC236}">
                <a16:creationId xmlns:a16="http://schemas.microsoft.com/office/drawing/2014/main" id="{A6789149-BBDC-AC44-B524-8E6932A67BA8}"/>
              </a:ext>
            </a:extLst>
          </p:cNvPr>
          <p:cNvPicPr>
            <a:picLocks noChangeAspect="1"/>
          </p:cNvPicPr>
          <p:nvPr/>
        </p:nvPicPr>
        <p:blipFill>
          <a:blip r:embed="rId2"/>
          <a:stretch>
            <a:fillRect/>
          </a:stretch>
        </p:blipFill>
        <p:spPr>
          <a:xfrm>
            <a:off x="7230932" y="1357667"/>
            <a:ext cx="4570476" cy="4570476"/>
          </a:xfrm>
          <a:prstGeom prst="rect">
            <a:avLst/>
          </a:prstGeom>
        </p:spPr>
      </p:pic>
      <p:sp>
        <p:nvSpPr>
          <p:cNvPr id="9" name="TextBox 8">
            <a:extLst>
              <a:ext uri="{FF2B5EF4-FFF2-40B4-BE49-F238E27FC236}">
                <a16:creationId xmlns:a16="http://schemas.microsoft.com/office/drawing/2014/main" id="{2AC51E62-5031-4042-A3E6-CBE0E081FACB}"/>
              </a:ext>
            </a:extLst>
          </p:cNvPr>
          <p:cNvSpPr txBox="1"/>
          <p:nvPr/>
        </p:nvSpPr>
        <p:spPr>
          <a:xfrm>
            <a:off x="2268968" y="6569625"/>
            <a:ext cx="2657139" cy="215444"/>
          </a:xfrm>
          <a:prstGeom prst="rect">
            <a:avLst/>
          </a:prstGeom>
          <a:noFill/>
        </p:spPr>
        <p:txBody>
          <a:bodyPr wrap="square" rtlCol="0">
            <a:spAutoFit/>
          </a:bodyPr>
          <a:lstStyle/>
          <a:p>
            <a:r>
              <a:rPr lang="en-US" sz="800" dirty="0" err="1"/>
              <a:t>windrushfoundation.com</a:t>
            </a:r>
            <a:endParaRPr lang="en-US" sz="800" dirty="0"/>
          </a:p>
        </p:txBody>
      </p:sp>
      <p:pic>
        <p:nvPicPr>
          <p:cNvPr id="6" name="Picture 5">
            <a:extLst>
              <a:ext uri="{FF2B5EF4-FFF2-40B4-BE49-F238E27FC236}">
                <a16:creationId xmlns:a16="http://schemas.microsoft.com/office/drawing/2014/main" id="{9755CA22-9357-FC4D-B577-8B34625DBA0F}"/>
              </a:ext>
            </a:extLst>
          </p:cNvPr>
          <p:cNvPicPr>
            <a:picLocks noChangeAspect="1"/>
          </p:cNvPicPr>
          <p:nvPr/>
        </p:nvPicPr>
        <p:blipFill rotWithShape="1">
          <a:blip r:embed="rId3"/>
          <a:srcRect l="30331" r="51071"/>
          <a:stretch/>
        </p:blipFill>
        <p:spPr>
          <a:xfrm>
            <a:off x="0" y="0"/>
            <a:ext cx="2268968" cy="6858000"/>
          </a:xfrm>
          <a:prstGeom prst="rect">
            <a:avLst/>
          </a:prstGeom>
        </p:spPr>
      </p:pic>
    </p:spTree>
    <p:extLst>
      <p:ext uri="{BB962C8B-B14F-4D97-AF65-F5344CB8AC3E}">
        <p14:creationId xmlns:p14="http://schemas.microsoft.com/office/powerpoint/2010/main" val="15725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2403B9-5D73-5349-8BDA-A6A3CFC04D39}"/>
              </a:ext>
            </a:extLst>
          </p:cNvPr>
          <p:cNvSpPr txBox="1">
            <a:spLocks/>
          </p:cNvSpPr>
          <p:nvPr/>
        </p:nvSpPr>
        <p:spPr>
          <a:xfrm>
            <a:off x="2995613" y="366089"/>
            <a:ext cx="4476750"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The Windrush Generation</a:t>
            </a:r>
          </a:p>
        </p:txBody>
      </p:sp>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77D7D66F-DCBA-2F41-BE90-F7A028A64188}"/>
              </a:ext>
            </a:extLst>
          </p:cNvPr>
          <p:cNvPicPr>
            <a:picLocks noChangeAspect="1"/>
          </p:cNvPicPr>
          <p:nvPr/>
        </p:nvPicPr>
        <p:blipFill rotWithShape="1">
          <a:blip r:embed="rId2"/>
          <a:srcRect l="50000" r="16915"/>
          <a:stretch/>
        </p:blipFill>
        <p:spPr>
          <a:xfrm>
            <a:off x="896" y="0"/>
            <a:ext cx="2268968" cy="6858000"/>
          </a:xfrm>
          <a:prstGeom prst="rect">
            <a:avLst/>
          </a:prstGeom>
        </p:spPr>
      </p:pic>
      <p:sp>
        <p:nvSpPr>
          <p:cNvPr id="9" name="Rectangle 4">
            <a:extLst>
              <a:ext uri="{FF2B5EF4-FFF2-40B4-BE49-F238E27FC236}">
                <a16:creationId xmlns:a16="http://schemas.microsoft.com/office/drawing/2014/main" id="{22624C21-34D7-8E40-BAA3-4B5A03738ED8}"/>
              </a:ext>
            </a:extLst>
          </p:cNvPr>
          <p:cNvSpPr/>
          <p:nvPr/>
        </p:nvSpPr>
        <p:spPr>
          <a:xfrm>
            <a:off x="2995613" y="1645988"/>
            <a:ext cx="6053991" cy="1384995"/>
          </a:xfrm>
          <a:prstGeom prst="rect">
            <a:avLst/>
          </a:prstGeom>
          <a:noFill/>
          <a:ln>
            <a:noFill/>
            <a:prstDash val="solid"/>
          </a:ln>
        </p:spPr>
        <p:txBody>
          <a:bodyPr vert="horz" wrap="square" lIns="0" tIns="0" rIns="0" bIns="0" anchor="t" anchorCtr="0" compatLnSpc="1">
            <a:spAutoFit/>
          </a:bodyPr>
          <a:lstStyle/>
          <a:p>
            <a:pPr rtl="0">
              <a:spcBef>
                <a:spcPts val="0"/>
              </a:spcBef>
              <a:spcAft>
                <a:spcPts val="0"/>
              </a:spcAft>
            </a:pPr>
            <a:r>
              <a:rPr lang="en-GB" sz="1800" b="0" i="0" u="none" strike="noStrike" dirty="0">
                <a:solidFill>
                  <a:srgbClr val="000000"/>
                </a:solidFill>
                <a:effectLst/>
                <a:latin typeface="Twinkl" pitchFamily="2" charset="0"/>
              </a:rPr>
              <a:t>The Caribbean people who sailed on the Empire Windrush, and those who followed, were told that they were welcome to come to Britain, the ‘mother country’. </a:t>
            </a:r>
            <a:endParaRPr lang="en-GB" b="0" dirty="0">
              <a:effectLst/>
            </a:endParaRPr>
          </a:p>
          <a:p>
            <a:pPr rtl="0">
              <a:spcBef>
                <a:spcPts val="0"/>
              </a:spcBef>
              <a:spcAft>
                <a:spcPts val="0"/>
              </a:spcAft>
            </a:pPr>
            <a:br>
              <a:rPr lang="en-GB" b="0" dirty="0">
                <a:effectLst/>
              </a:rPr>
            </a:br>
            <a:endParaRPr lang="en-GB" b="0" dirty="0">
              <a:effectLst/>
            </a:endParaRPr>
          </a:p>
        </p:txBody>
      </p:sp>
      <p:sp>
        <p:nvSpPr>
          <p:cNvPr id="11" name="TextBox 10">
            <a:extLst>
              <a:ext uri="{FF2B5EF4-FFF2-40B4-BE49-F238E27FC236}">
                <a16:creationId xmlns:a16="http://schemas.microsoft.com/office/drawing/2014/main" id="{10FF927E-1E9B-6340-BC0D-99FC44CA6055}"/>
              </a:ext>
            </a:extLst>
          </p:cNvPr>
          <p:cNvSpPr txBox="1"/>
          <p:nvPr/>
        </p:nvSpPr>
        <p:spPr>
          <a:xfrm>
            <a:off x="2873007" y="2593961"/>
            <a:ext cx="6176597" cy="3416320"/>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latin typeface="Twinkl" pitchFamily="2" charset="0"/>
              </a:rPr>
              <a:t>Sadly, the reality of arriving in post-war Britain was very different for many immigrants.</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Twinkl" pitchFamily="2" charset="0"/>
              </a:rPr>
              <a:t>Many of the Caribbean people were treated badly because of the colour of their skin or because they had been born in a different country. Some were refused work and could not find places to live. In some cases, shopkeepers refused to serve them. Many Caribbean people, including children, were called names in the street.</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Twinkl" pitchFamily="2" charset="0"/>
              </a:rPr>
              <a:t>Discrimination and racism left many of the first Caribbean workers feeling afraid, angry, isolated and rejected.</a:t>
            </a:r>
            <a:endParaRPr lang="en-GB" b="0" dirty="0">
              <a:effectLst/>
            </a:endParaRPr>
          </a:p>
        </p:txBody>
      </p:sp>
      <p:sp>
        <p:nvSpPr>
          <p:cNvPr id="8" name="TextBox 7">
            <a:extLst>
              <a:ext uri="{FF2B5EF4-FFF2-40B4-BE49-F238E27FC236}">
                <a16:creationId xmlns:a16="http://schemas.microsoft.com/office/drawing/2014/main" id="{36971490-5B96-E748-97B4-6D1F41EA47A2}"/>
              </a:ext>
            </a:extLst>
          </p:cNvPr>
          <p:cNvSpPr txBox="1"/>
          <p:nvPr/>
        </p:nvSpPr>
        <p:spPr>
          <a:xfrm>
            <a:off x="2268968" y="6569625"/>
            <a:ext cx="2657139" cy="215444"/>
          </a:xfrm>
          <a:prstGeom prst="rect">
            <a:avLst/>
          </a:prstGeom>
          <a:noFill/>
        </p:spPr>
        <p:txBody>
          <a:bodyPr wrap="square" rtlCol="0">
            <a:spAutoFit/>
          </a:bodyPr>
          <a:lstStyle/>
          <a:p>
            <a:r>
              <a:rPr lang="en-US" sz="800" dirty="0" err="1"/>
              <a:t>windrushfoundation.com</a:t>
            </a:r>
            <a:endParaRPr lang="en-US" sz="800" dirty="0"/>
          </a:p>
        </p:txBody>
      </p:sp>
      <p:pic>
        <p:nvPicPr>
          <p:cNvPr id="4" name="Picture 3">
            <a:extLst>
              <a:ext uri="{FF2B5EF4-FFF2-40B4-BE49-F238E27FC236}">
                <a16:creationId xmlns:a16="http://schemas.microsoft.com/office/drawing/2014/main" id="{11ACBDEF-3D12-BA4E-A9B4-ECB4D6F93A19}"/>
              </a:ext>
            </a:extLst>
          </p:cNvPr>
          <p:cNvPicPr>
            <a:picLocks noChangeAspect="1"/>
          </p:cNvPicPr>
          <p:nvPr/>
        </p:nvPicPr>
        <p:blipFill rotWithShape="1">
          <a:blip r:embed="rId3"/>
          <a:srcRect l="54709" r="23240"/>
          <a:stretch/>
        </p:blipFill>
        <p:spPr>
          <a:xfrm flipH="1">
            <a:off x="0" y="0"/>
            <a:ext cx="2268968" cy="6858000"/>
          </a:xfrm>
          <a:prstGeom prst="rect">
            <a:avLst/>
          </a:prstGeom>
        </p:spPr>
      </p:pic>
    </p:spTree>
    <p:extLst>
      <p:ext uri="{BB962C8B-B14F-4D97-AF65-F5344CB8AC3E}">
        <p14:creationId xmlns:p14="http://schemas.microsoft.com/office/powerpoint/2010/main" val="186462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2403B9-5D73-5349-8BDA-A6A3CFC04D39}"/>
              </a:ext>
            </a:extLst>
          </p:cNvPr>
          <p:cNvSpPr txBox="1">
            <a:spLocks/>
          </p:cNvSpPr>
          <p:nvPr/>
        </p:nvSpPr>
        <p:spPr>
          <a:xfrm>
            <a:off x="2995613" y="366089"/>
            <a:ext cx="4476750"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The Windrush Generation</a:t>
            </a:r>
          </a:p>
        </p:txBody>
      </p:sp>
      <p:cxnSp>
        <p:nvCxnSpPr>
          <p:cNvPr id="7" name="Straight Connector 6">
            <a:extLst>
              <a:ext uri="{FF2B5EF4-FFF2-40B4-BE49-F238E27FC236}">
                <a16:creationId xmlns:a16="http://schemas.microsoft.com/office/drawing/2014/main" id="{728280A1-5C1E-BF4E-A8D4-6550BE660313}"/>
              </a:ext>
            </a:extLst>
          </p:cNvPr>
          <p:cNvCxnSpPr/>
          <p:nvPr/>
        </p:nvCxnSpPr>
        <p:spPr>
          <a:xfrm>
            <a:off x="2269864" y="1088260"/>
            <a:ext cx="9922136"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sp>
        <p:nvSpPr>
          <p:cNvPr id="9" name="Rectangle 4">
            <a:extLst>
              <a:ext uri="{FF2B5EF4-FFF2-40B4-BE49-F238E27FC236}">
                <a16:creationId xmlns:a16="http://schemas.microsoft.com/office/drawing/2014/main" id="{1C058AA6-E47D-F341-921F-9D6F929A6373}"/>
              </a:ext>
            </a:extLst>
          </p:cNvPr>
          <p:cNvSpPr/>
          <p:nvPr/>
        </p:nvSpPr>
        <p:spPr>
          <a:xfrm>
            <a:off x="2995613" y="1477527"/>
            <a:ext cx="8577262" cy="830997"/>
          </a:xfrm>
          <a:prstGeom prst="rect">
            <a:avLst/>
          </a:prstGeom>
          <a:noFill/>
          <a:ln>
            <a:noFill/>
            <a:prstDash val="solid"/>
          </a:ln>
        </p:spPr>
        <p:txBody>
          <a:bodyPr vert="horz" wrap="square" lIns="0" tIns="0" rIns="0" bIns="0" anchor="t" anchorCtr="0" compatLnSpc="1">
            <a:spAutoFit/>
          </a:bodyPr>
          <a:lstStyle/>
          <a:p>
            <a:pPr rtl="0">
              <a:spcBef>
                <a:spcPts val="0"/>
              </a:spcBef>
              <a:spcAft>
                <a:spcPts val="0"/>
              </a:spcAft>
            </a:pPr>
            <a:r>
              <a:rPr lang="en-GB" sz="1800" b="0" i="0" u="none" strike="noStrike" dirty="0">
                <a:solidFill>
                  <a:srgbClr val="000000"/>
                </a:solidFill>
                <a:effectLst/>
                <a:latin typeface="Twinkl" pitchFamily="2" charset="0"/>
              </a:rPr>
              <a:t>The migration of Caribbean workers helped to make Britain a multicultural and a multiracial society. New languages, fashions, foods and ideas were introduced. </a:t>
            </a:r>
            <a:br>
              <a:rPr lang="en-GB" b="0" dirty="0">
                <a:effectLst/>
              </a:rPr>
            </a:br>
            <a:endParaRPr lang="en-GB" b="0" dirty="0">
              <a:effectLst/>
            </a:endParaRPr>
          </a:p>
        </p:txBody>
      </p:sp>
      <p:pic>
        <p:nvPicPr>
          <p:cNvPr id="4" name="Picture 3">
            <a:extLst>
              <a:ext uri="{FF2B5EF4-FFF2-40B4-BE49-F238E27FC236}">
                <a16:creationId xmlns:a16="http://schemas.microsoft.com/office/drawing/2014/main" id="{05B98BEA-ED74-CC4E-A632-142435C663C3}"/>
              </a:ext>
            </a:extLst>
          </p:cNvPr>
          <p:cNvPicPr>
            <a:picLocks noChangeAspect="1"/>
          </p:cNvPicPr>
          <p:nvPr/>
        </p:nvPicPr>
        <p:blipFill>
          <a:blip r:embed="rId2"/>
          <a:stretch>
            <a:fillRect/>
          </a:stretch>
        </p:blipFill>
        <p:spPr>
          <a:xfrm>
            <a:off x="2995613" y="2176521"/>
            <a:ext cx="7934325" cy="4059422"/>
          </a:xfrm>
          <a:prstGeom prst="rect">
            <a:avLst/>
          </a:prstGeom>
        </p:spPr>
      </p:pic>
      <p:pic>
        <p:nvPicPr>
          <p:cNvPr id="8" name="Picture 7">
            <a:extLst>
              <a:ext uri="{FF2B5EF4-FFF2-40B4-BE49-F238E27FC236}">
                <a16:creationId xmlns:a16="http://schemas.microsoft.com/office/drawing/2014/main" id="{5B792970-346E-464B-8F99-23DBC4481761}"/>
              </a:ext>
            </a:extLst>
          </p:cNvPr>
          <p:cNvPicPr>
            <a:picLocks noChangeAspect="1"/>
          </p:cNvPicPr>
          <p:nvPr/>
        </p:nvPicPr>
        <p:blipFill rotWithShape="1">
          <a:blip r:embed="rId3"/>
          <a:srcRect l="67084" r="10859"/>
          <a:stretch/>
        </p:blipFill>
        <p:spPr>
          <a:xfrm>
            <a:off x="0" y="0"/>
            <a:ext cx="2268968" cy="6858000"/>
          </a:xfrm>
          <a:prstGeom prst="rect">
            <a:avLst/>
          </a:prstGeom>
        </p:spPr>
      </p:pic>
      <p:sp>
        <p:nvSpPr>
          <p:cNvPr id="10" name="TextBox 9">
            <a:extLst>
              <a:ext uri="{FF2B5EF4-FFF2-40B4-BE49-F238E27FC236}">
                <a16:creationId xmlns:a16="http://schemas.microsoft.com/office/drawing/2014/main" id="{F4902069-39A4-B649-BE78-CACD8CB4A36B}"/>
              </a:ext>
            </a:extLst>
          </p:cNvPr>
          <p:cNvSpPr txBox="1"/>
          <p:nvPr/>
        </p:nvSpPr>
        <p:spPr>
          <a:xfrm>
            <a:off x="2268968" y="6569625"/>
            <a:ext cx="2657139" cy="215444"/>
          </a:xfrm>
          <a:prstGeom prst="rect">
            <a:avLst/>
          </a:prstGeom>
          <a:noFill/>
        </p:spPr>
        <p:txBody>
          <a:bodyPr wrap="square" rtlCol="0">
            <a:spAutoFit/>
          </a:bodyPr>
          <a:lstStyle/>
          <a:p>
            <a:r>
              <a:rPr lang="en-US" sz="800" dirty="0" err="1"/>
              <a:t>windrushfoundation.com</a:t>
            </a:r>
            <a:endParaRPr lang="en-US" sz="800" dirty="0"/>
          </a:p>
        </p:txBody>
      </p:sp>
    </p:spTree>
    <p:extLst>
      <p:ext uri="{BB962C8B-B14F-4D97-AF65-F5344CB8AC3E}">
        <p14:creationId xmlns:p14="http://schemas.microsoft.com/office/powerpoint/2010/main" val="76575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2403B9-5D73-5349-8BDA-A6A3CFC04D39}"/>
              </a:ext>
            </a:extLst>
          </p:cNvPr>
          <p:cNvSpPr txBox="1">
            <a:spLocks/>
          </p:cNvSpPr>
          <p:nvPr/>
        </p:nvSpPr>
        <p:spPr>
          <a:xfrm>
            <a:off x="468890" y="367547"/>
            <a:ext cx="3651865" cy="57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rPr>
              <a:t>Luton Carnival Roots</a:t>
            </a:r>
          </a:p>
        </p:txBody>
      </p:sp>
      <p:cxnSp>
        <p:nvCxnSpPr>
          <p:cNvPr id="7" name="Straight Connector 6">
            <a:extLst>
              <a:ext uri="{FF2B5EF4-FFF2-40B4-BE49-F238E27FC236}">
                <a16:creationId xmlns:a16="http://schemas.microsoft.com/office/drawing/2014/main" id="{728280A1-5C1E-BF4E-A8D4-6550BE660313}"/>
              </a:ext>
            </a:extLst>
          </p:cNvPr>
          <p:cNvCxnSpPr>
            <a:cxnSpLocks/>
          </p:cNvCxnSpPr>
          <p:nvPr/>
        </p:nvCxnSpPr>
        <p:spPr>
          <a:xfrm>
            <a:off x="0" y="1088260"/>
            <a:ext cx="12192000" cy="0"/>
          </a:xfrm>
          <a:prstGeom prst="line">
            <a:avLst/>
          </a:prstGeom>
          <a:ln>
            <a:solidFill>
              <a:srgbClr val="7030A0"/>
            </a:solidFill>
          </a:ln>
        </p:spPr>
        <p:style>
          <a:lnRef idx="1">
            <a:schemeClr val="accent2"/>
          </a:lnRef>
          <a:fillRef idx="0">
            <a:schemeClr val="accent2"/>
          </a:fillRef>
          <a:effectRef idx="0">
            <a:schemeClr val="accent2"/>
          </a:effectRef>
          <a:fontRef idx="minor">
            <a:schemeClr val="tx1"/>
          </a:fontRef>
        </p:style>
      </p:cxnSp>
      <p:sp>
        <p:nvSpPr>
          <p:cNvPr id="9" name="Rectangle 4">
            <a:extLst>
              <a:ext uri="{FF2B5EF4-FFF2-40B4-BE49-F238E27FC236}">
                <a16:creationId xmlns:a16="http://schemas.microsoft.com/office/drawing/2014/main" id="{1C058AA6-E47D-F341-921F-9D6F929A6373}"/>
              </a:ext>
            </a:extLst>
          </p:cNvPr>
          <p:cNvSpPr/>
          <p:nvPr/>
        </p:nvSpPr>
        <p:spPr>
          <a:xfrm>
            <a:off x="4414837" y="1378360"/>
            <a:ext cx="7416965" cy="5539978"/>
          </a:xfrm>
          <a:prstGeom prst="rect">
            <a:avLst/>
          </a:prstGeom>
          <a:noFill/>
          <a:ln>
            <a:noFill/>
            <a:prstDash val="solid"/>
          </a:ln>
        </p:spPr>
        <p:txBody>
          <a:bodyPr vert="horz" wrap="square" lIns="0" tIns="0" rIns="0" bIns="0" anchor="t" anchorCtr="0" compatLnSpc="1">
            <a:spAutoFit/>
          </a:bodyPr>
          <a:lstStyle/>
          <a:p>
            <a:r>
              <a:rPr lang="en-US" dirty="0"/>
              <a:t>One of the greatest things that the </a:t>
            </a:r>
            <a:r>
              <a:rPr lang="en-GB" dirty="0">
                <a:solidFill>
                  <a:srgbClr val="000000"/>
                </a:solidFill>
                <a:latin typeface="Twinkl" pitchFamily="2" charset="0"/>
              </a:rPr>
              <a:t>Caribbean workers brought with them was Carnival. </a:t>
            </a:r>
            <a:r>
              <a:rPr lang="en-GB" dirty="0"/>
              <a:t>Luton has hosted parades since the 1400s, but in 1976 the Windrush Generation introduced the Caribbean carnival flavour to Luton. The longest running Caribbean carnival groups in Luton is St Kitts, Nevis &amp; Friends Carnival Group (SKNAF).</a:t>
            </a:r>
          </a:p>
          <a:p>
            <a:r>
              <a:rPr lang="en-GB" dirty="0"/>
              <a:t> </a:t>
            </a:r>
          </a:p>
          <a:p>
            <a:r>
              <a:rPr lang="en-GB" dirty="0"/>
              <a:t>In 1984, the George Richards and other friends from St Kitts and Nevis came together to form St Kitts, Nevis and Friends Association (SKNAF). Activities of the Association grew into its involvement with the Luton International Carnival. </a:t>
            </a:r>
          </a:p>
          <a:p>
            <a:r>
              <a:rPr lang="en-GB" dirty="0"/>
              <a:t>​</a:t>
            </a:r>
          </a:p>
          <a:p>
            <a:r>
              <a:rPr lang="en-GB" dirty="0"/>
              <a:t>The group has been led for many years by Mrs Margaret Matthew (Auntie Margaret) here is a picture of Auntie Margaret at Luton International Carnival in 2018 with her Windrush suitcase.</a:t>
            </a:r>
          </a:p>
          <a:p>
            <a:endParaRPr lang="en-GB" dirty="0"/>
          </a:p>
          <a:p>
            <a:r>
              <a:rPr lang="en-GB" dirty="0"/>
              <a:t>St Kitts, Nevis and Friends carnival group continues to be an active participant in the Luton International Carnival.</a:t>
            </a:r>
          </a:p>
          <a:p>
            <a:br>
              <a:rPr lang="en-GB" dirty="0"/>
            </a:br>
            <a:endParaRPr lang="en-GB" dirty="0"/>
          </a:p>
          <a:p>
            <a:pPr rtl="0">
              <a:spcBef>
                <a:spcPts val="0"/>
              </a:spcBef>
              <a:spcAft>
                <a:spcPts val="0"/>
              </a:spcAft>
            </a:pPr>
            <a:br>
              <a:rPr lang="en-GB" b="0" dirty="0">
                <a:effectLst/>
              </a:rPr>
            </a:br>
            <a:endParaRPr lang="en-GB" b="0" dirty="0">
              <a:effectLst/>
            </a:endParaRPr>
          </a:p>
        </p:txBody>
      </p:sp>
      <p:sp>
        <p:nvSpPr>
          <p:cNvPr id="8" name="TextBox 7">
            <a:extLst>
              <a:ext uri="{FF2B5EF4-FFF2-40B4-BE49-F238E27FC236}">
                <a16:creationId xmlns:a16="http://schemas.microsoft.com/office/drawing/2014/main" id="{3CFBCF82-6B5D-334C-A4F6-67868553AB23}"/>
              </a:ext>
            </a:extLst>
          </p:cNvPr>
          <p:cNvSpPr txBox="1"/>
          <p:nvPr/>
        </p:nvSpPr>
        <p:spPr>
          <a:xfrm>
            <a:off x="678661" y="6246846"/>
            <a:ext cx="4027618" cy="215444"/>
          </a:xfrm>
          <a:prstGeom prst="rect">
            <a:avLst/>
          </a:prstGeom>
          <a:noFill/>
        </p:spPr>
        <p:txBody>
          <a:bodyPr wrap="square" rtlCol="0">
            <a:spAutoFit/>
          </a:bodyPr>
          <a:lstStyle/>
          <a:p>
            <a:r>
              <a:rPr lang="en-GB" sz="800" dirty="0"/>
              <a:t>St Kitts, Nevis &amp; Friends Carnival Group, Luton International Carnival 2019</a:t>
            </a:r>
            <a:endParaRPr lang="en-US" sz="800" dirty="0"/>
          </a:p>
        </p:txBody>
      </p:sp>
      <p:pic>
        <p:nvPicPr>
          <p:cNvPr id="10" name="Picture 9">
            <a:extLst>
              <a:ext uri="{FF2B5EF4-FFF2-40B4-BE49-F238E27FC236}">
                <a16:creationId xmlns:a16="http://schemas.microsoft.com/office/drawing/2014/main" id="{5A7CA6F4-BDD2-BD44-AA91-D90A538D1FE2}"/>
              </a:ext>
            </a:extLst>
          </p:cNvPr>
          <p:cNvPicPr>
            <a:picLocks noChangeAspect="1"/>
          </p:cNvPicPr>
          <p:nvPr/>
        </p:nvPicPr>
        <p:blipFill>
          <a:blip r:embed="rId2"/>
          <a:stretch>
            <a:fillRect/>
          </a:stretch>
        </p:blipFill>
        <p:spPr>
          <a:xfrm>
            <a:off x="678659" y="1378360"/>
            <a:ext cx="3232325" cy="4843453"/>
          </a:xfrm>
          <a:prstGeom prst="rect">
            <a:avLst/>
          </a:prstGeom>
        </p:spPr>
      </p:pic>
    </p:spTree>
    <p:extLst>
      <p:ext uri="{BB962C8B-B14F-4D97-AF65-F5344CB8AC3E}">
        <p14:creationId xmlns:p14="http://schemas.microsoft.com/office/powerpoint/2010/main" val="231813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1002</Words>
  <Application>Microsoft Macintosh PowerPoint</Application>
  <PresentationFormat>Widescreen</PresentationFormat>
  <Paragraphs>81</Paragraphs>
  <Slides>14</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Twinkl</vt:lpstr>
      <vt:lpstr>Office Theme</vt:lpstr>
      <vt:lpstr>PowerPoint Presentation</vt:lpstr>
      <vt:lpstr>The Windrush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Martin</dc:creator>
  <cp:lastModifiedBy>Fiona Martin</cp:lastModifiedBy>
  <cp:revision>22</cp:revision>
  <dcterms:created xsi:type="dcterms:W3CDTF">2021-06-21T04:46:37Z</dcterms:created>
  <dcterms:modified xsi:type="dcterms:W3CDTF">2021-06-21T09:54:57Z</dcterms:modified>
</cp:coreProperties>
</file>